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7060" r:id="rId4"/>
  </p:sldMasterIdLst>
  <p:notesMasterIdLst>
    <p:notesMasterId r:id="rId25"/>
  </p:notesMasterIdLst>
  <p:handoutMasterIdLst>
    <p:handoutMasterId r:id="rId26"/>
  </p:handoutMasterIdLst>
  <p:sldIdLst>
    <p:sldId id="447" r:id="rId5"/>
    <p:sldId id="485" r:id="rId6"/>
    <p:sldId id="268" r:id="rId7"/>
    <p:sldId id="459" r:id="rId8"/>
    <p:sldId id="458" r:id="rId9"/>
    <p:sldId id="487" r:id="rId10"/>
    <p:sldId id="471" r:id="rId11"/>
    <p:sldId id="473" r:id="rId12"/>
    <p:sldId id="484" r:id="rId13"/>
    <p:sldId id="475" r:id="rId14"/>
    <p:sldId id="480" r:id="rId15"/>
    <p:sldId id="482" r:id="rId16"/>
    <p:sldId id="469" r:id="rId17"/>
    <p:sldId id="461" r:id="rId18"/>
    <p:sldId id="470" r:id="rId19"/>
    <p:sldId id="462" r:id="rId20"/>
    <p:sldId id="463" r:id="rId21"/>
    <p:sldId id="477" r:id="rId22"/>
    <p:sldId id="476" r:id="rId23"/>
    <p:sldId id="478" r:id="rId24"/>
  </p:sldIdLst>
  <p:sldSz cx="9144000" cy="6858000" type="screen4x3"/>
  <p:notesSz cx="6797675" cy="9928225"/>
  <p:defaultTextStyle>
    <a:defPPr>
      <a:defRPr lang="da-DK"/>
    </a:defPPr>
    <a:lvl1pPr algn="l" rtl="0" fontAlgn="base">
      <a:spcBef>
        <a:spcPct val="0"/>
      </a:spcBef>
      <a:spcAft>
        <a:spcPct val="0"/>
      </a:spcAft>
      <a:defRPr sz="2400" kern="1200">
        <a:solidFill>
          <a:srgbClr val="6E6E6F"/>
        </a:solidFill>
        <a:latin typeface="Verdana" pitchFamily="34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rgbClr val="6E6E6F"/>
        </a:solidFill>
        <a:latin typeface="Verdana" pitchFamily="34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rgbClr val="6E6E6F"/>
        </a:solidFill>
        <a:latin typeface="Verdana" pitchFamily="34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rgbClr val="6E6E6F"/>
        </a:solidFill>
        <a:latin typeface="Verdana" pitchFamily="34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rgbClr val="6E6E6F"/>
        </a:solidFill>
        <a:latin typeface="Verdana" pitchFamily="34" charset="0"/>
        <a:ea typeface="+mn-ea"/>
        <a:cs typeface="Arial" charset="0"/>
      </a:defRPr>
    </a:lvl5pPr>
    <a:lvl6pPr marL="2286000" algn="l" defTabSz="914400" rtl="0" eaLnBrk="1" latinLnBrk="0" hangingPunct="1">
      <a:defRPr sz="2400" kern="1200">
        <a:solidFill>
          <a:srgbClr val="6E6E6F"/>
        </a:solidFill>
        <a:latin typeface="Verdana" pitchFamily="34" charset="0"/>
        <a:ea typeface="+mn-ea"/>
        <a:cs typeface="Arial" charset="0"/>
      </a:defRPr>
    </a:lvl6pPr>
    <a:lvl7pPr marL="2743200" algn="l" defTabSz="914400" rtl="0" eaLnBrk="1" latinLnBrk="0" hangingPunct="1">
      <a:defRPr sz="2400" kern="1200">
        <a:solidFill>
          <a:srgbClr val="6E6E6F"/>
        </a:solidFill>
        <a:latin typeface="Verdana" pitchFamily="34" charset="0"/>
        <a:ea typeface="+mn-ea"/>
        <a:cs typeface="Arial" charset="0"/>
      </a:defRPr>
    </a:lvl7pPr>
    <a:lvl8pPr marL="3200400" algn="l" defTabSz="914400" rtl="0" eaLnBrk="1" latinLnBrk="0" hangingPunct="1">
      <a:defRPr sz="2400" kern="1200">
        <a:solidFill>
          <a:srgbClr val="6E6E6F"/>
        </a:solidFill>
        <a:latin typeface="Verdana" pitchFamily="34" charset="0"/>
        <a:ea typeface="+mn-ea"/>
        <a:cs typeface="Arial" charset="0"/>
      </a:defRPr>
    </a:lvl8pPr>
    <a:lvl9pPr marL="3657600" algn="l" defTabSz="914400" rtl="0" eaLnBrk="1" latinLnBrk="0" hangingPunct="1">
      <a:defRPr sz="2400" kern="1200">
        <a:solidFill>
          <a:srgbClr val="6E6E6F"/>
        </a:solidFill>
        <a:latin typeface="Verdana" pitchFamily="34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4032">
          <p15:clr>
            <a:srgbClr val="A4A3A4"/>
          </p15:clr>
        </p15:guide>
        <p15:guide id="2" pos="528">
          <p15:clr>
            <a:srgbClr val="A4A3A4"/>
          </p15:clr>
        </p15:guide>
        <p15:guide id="3" pos="52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6" userDrawn="1">
          <p15:clr>
            <a:srgbClr val="A4A3A4"/>
          </p15:clr>
        </p15:guide>
        <p15:guide id="2" pos="2142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Rothery, Henry J F" initials="RHJF" lastIdx="1" clrIdx="0"/>
  <p:cmAuthor id="1" name="Qian, Qiuchen" initials="QQ" lastIdx="1" clrIdx="1">
    <p:extLst>
      <p:ext uri="{19B8F6BF-5375-455C-9EA6-DF929625EA0E}">
        <p15:presenceInfo xmlns:p15="http://schemas.microsoft.com/office/powerpoint/2012/main" userId="S::qq219@ic.ac.uk::a315554d-8cbf-4e44-a634-1f433b395e4e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0404"/>
    <a:srgbClr val="FF9933"/>
    <a:srgbClr val="D4EFFC"/>
    <a:srgbClr val="003E74"/>
    <a:srgbClr val="FFFFFF"/>
    <a:srgbClr val="FF6600"/>
    <a:srgbClr val="6E6E6F"/>
    <a:srgbClr val="1B0807"/>
    <a:srgbClr val="DC0217"/>
    <a:srgbClr val="FF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97" autoAdjust="0"/>
    <p:restoredTop sz="88035" autoAdjust="0"/>
  </p:normalViewPr>
  <p:slideViewPr>
    <p:cSldViewPr>
      <p:cViewPr varScale="1">
        <p:scale>
          <a:sx n="85" d="100"/>
          <a:sy n="85" d="100"/>
        </p:scale>
        <p:origin x="1272" y="48"/>
      </p:cViewPr>
      <p:guideLst>
        <p:guide orient="horz" pos="4032"/>
        <p:guide pos="528"/>
        <p:guide pos="5280"/>
      </p:guideLst>
    </p:cSldViewPr>
  </p:slideViewPr>
  <p:outlineViewPr>
    <p:cViewPr>
      <p:scale>
        <a:sx n="33" d="100"/>
        <a:sy n="33" d="100"/>
      </p:scale>
      <p:origin x="36" y="8544"/>
    </p:cViewPr>
  </p:outlineViewPr>
  <p:notesTextViewPr>
    <p:cViewPr>
      <p:scale>
        <a:sx n="80" d="100"/>
        <a:sy n="80" d="100"/>
      </p:scale>
      <p:origin x="0" y="0"/>
    </p:cViewPr>
  </p:notesTextViewPr>
  <p:sorterViewPr>
    <p:cViewPr>
      <p:scale>
        <a:sx n="100" d="100"/>
        <a:sy n="100" d="100"/>
      </p:scale>
      <p:origin x="0" y="1410"/>
    </p:cViewPr>
  </p:sorterViewPr>
  <p:notesViewPr>
    <p:cSldViewPr>
      <p:cViewPr>
        <p:scale>
          <a:sx n="75" d="100"/>
          <a:sy n="75" d="100"/>
        </p:scale>
        <p:origin x="-2616" y="66"/>
      </p:cViewPr>
      <p:guideLst>
        <p:guide orient="horz" pos="3126"/>
        <p:guide pos="2142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2944813" cy="4980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6" tIns="45707" rIns="91416" bIns="45707" numCol="1" anchor="t" anchorCtr="0" compatLnSpc="1">
            <a:prstTxWarp prst="textNoShape">
              <a:avLst/>
            </a:prstTxWarp>
          </a:bodyPr>
          <a:lstStyle>
            <a:lvl1pPr eaLnBrk="1" hangingPunct="1">
              <a:spcBef>
                <a:spcPct val="0"/>
              </a:spcBef>
              <a:defRPr sz="1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</a:lstStyle>
          <a:p>
            <a:pPr>
              <a:defRPr/>
            </a:pPr>
            <a:endParaRPr lang="da-DK"/>
          </a:p>
        </p:txBody>
      </p:sp>
      <p:sp>
        <p:nvSpPr>
          <p:cNvPr id="8909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2864" y="1"/>
            <a:ext cx="2944812" cy="4980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6" tIns="45707" rIns="91416" bIns="45707" numCol="1" anchor="t" anchorCtr="0" compatLnSpc="1">
            <a:prstTxWarp prst="textNoShape">
              <a:avLst/>
            </a:prstTxWarp>
          </a:bodyPr>
          <a:lstStyle>
            <a:lvl1pPr algn="r" eaLnBrk="1" hangingPunct="1">
              <a:spcBef>
                <a:spcPct val="0"/>
              </a:spcBef>
              <a:defRPr sz="1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</a:lstStyle>
          <a:p>
            <a:pPr>
              <a:defRPr/>
            </a:pPr>
            <a:endParaRPr lang="da-DK"/>
          </a:p>
        </p:txBody>
      </p:sp>
      <p:sp>
        <p:nvSpPr>
          <p:cNvPr id="8909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30219"/>
            <a:ext cx="2944813" cy="4980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6" tIns="45707" rIns="91416" bIns="45707" numCol="1" anchor="b" anchorCtr="0" compatLnSpc="1">
            <a:prstTxWarp prst="textNoShape">
              <a:avLst/>
            </a:prstTxWarp>
          </a:bodyPr>
          <a:lstStyle>
            <a:lvl1pPr eaLnBrk="1" hangingPunct="1">
              <a:spcBef>
                <a:spcPct val="0"/>
              </a:spcBef>
              <a:defRPr sz="1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</a:lstStyle>
          <a:p>
            <a:pPr>
              <a:defRPr/>
            </a:pPr>
            <a:endParaRPr lang="da-DK"/>
          </a:p>
        </p:txBody>
      </p:sp>
      <p:sp>
        <p:nvSpPr>
          <p:cNvPr id="8909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2864" y="9430219"/>
            <a:ext cx="2944812" cy="4980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6" tIns="45707" rIns="91416" bIns="45707" numCol="1" anchor="b" anchorCtr="0" compatLnSpc="1">
            <a:prstTxWarp prst="textNoShape">
              <a:avLst/>
            </a:prstTxWarp>
          </a:bodyPr>
          <a:lstStyle>
            <a:lvl1pPr algn="r" eaLnBrk="1" hangingPunct="1">
              <a:spcBef>
                <a:spcPct val="0"/>
              </a:spcBef>
              <a:defRPr sz="1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</a:lstStyle>
          <a:p>
            <a:pPr>
              <a:defRPr/>
            </a:pPr>
            <a:fld id="{D59C1110-4A5C-4FED-B37F-D6BDA9E32618}" type="slidenum">
              <a:rPr lang="da-DK"/>
              <a:pPr>
                <a:defRPr/>
              </a:pPr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37529414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2944813" cy="4980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6" tIns="45707" rIns="91416" bIns="45707" numCol="1" anchor="t" anchorCtr="0" compatLnSpc="1">
            <a:prstTxWarp prst="textNoShape">
              <a:avLst/>
            </a:prstTxWarp>
          </a:bodyPr>
          <a:lstStyle>
            <a:lvl1pPr eaLnBrk="1" hangingPunct="1">
              <a:spcBef>
                <a:spcPct val="0"/>
              </a:spcBef>
              <a:defRPr sz="1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</a:lstStyle>
          <a:p>
            <a:pPr>
              <a:defRPr/>
            </a:pPr>
            <a:endParaRPr lang="da-DK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2864" y="1"/>
            <a:ext cx="2944812" cy="4980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6" tIns="45707" rIns="91416" bIns="45707" numCol="1" anchor="t" anchorCtr="0" compatLnSpc="1">
            <a:prstTxWarp prst="textNoShape">
              <a:avLst/>
            </a:prstTxWarp>
          </a:bodyPr>
          <a:lstStyle>
            <a:lvl1pPr algn="r" eaLnBrk="1" hangingPunct="1">
              <a:spcBef>
                <a:spcPct val="0"/>
              </a:spcBef>
              <a:defRPr sz="1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</a:lstStyle>
          <a:p>
            <a:pPr>
              <a:defRPr/>
            </a:pPr>
            <a:endParaRPr lang="da-DK"/>
          </a:p>
        </p:txBody>
      </p:sp>
      <p:sp>
        <p:nvSpPr>
          <p:cNvPr id="3789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9163" y="744538"/>
            <a:ext cx="4962525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6464" y="4715109"/>
            <a:ext cx="4984750" cy="44692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6" tIns="45707" rIns="91416" bIns="4570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a-DK" noProof="0"/>
              <a:t>Klik for at redigere teksttypografierne i masteren</a:t>
            </a:r>
          </a:p>
          <a:p>
            <a:pPr lvl="1"/>
            <a:r>
              <a:rPr lang="da-DK" noProof="0"/>
              <a:t>Andet niveau</a:t>
            </a:r>
          </a:p>
          <a:p>
            <a:pPr lvl="2"/>
            <a:r>
              <a:rPr lang="da-DK" noProof="0"/>
              <a:t>Tredje niveau</a:t>
            </a:r>
          </a:p>
          <a:p>
            <a:pPr lvl="3"/>
            <a:r>
              <a:rPr lang="da-DK" noProof="0"/>
              <a:t>Fjerde niveau</a:t>
            </a:r>
          </a:p>
          <a:p>
            <a:pPr lvl="4"/>
            <a:r>
              <a:rPr lang="da-DK" noProof="0"/>
              <a:t>Femte niveau</a:t>
            </a:r>
          </a:p>
        </p:txBody>
      </p:sp>
      <p:sp>
        <p:nvSpPr>
          <p:cNvPr id="71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30219"/>
            <a:ext cx="2944813" cy="4980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6" tIns="45707" rIns="91416" bIns="45707" numCol="1" anchor="b" anchorCtr="0" compatLnSpc="1">
            <a:prstTxWarp prst="textNoShape">
              <a:avLst/>
            </a:prstTxWarp>
          </a:bodyPr>
          <a:lstStyle>
            <a:lvl1pPr eaLnBrk="1" hangingPunct="1">
              <a:spcBef>
                <a:spcPct val="0"/>
              </a:spcBef>
              <a:defRPr sz="1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</a:lstStyle>
          <a:p>
            <a:pPr>
              <a:defRPr/>
            </a:pPr>
            <a:endParaRPr lang="da-DK"/>
          </a:p>
        </p:txBody>
      </p:sp>
      <p:sp>
        <p:nvSpPr>
          <p:cNvPr id="71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2864" y="9430219"/>
            <a:ext cx="2944812" cy="4980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6" tIns="45707" rIns="91416" bIns="45707" numCol="1" anchor="b" anchorCtr="0" compatLnSpc="1">
            <a:prstTxWarp prst="textNoShape">
              <a:avLst/>
            </a:prstTxWarp>
          </a:bodyPr>
          <a:lstStyle>
            <a:lvl1pPr algn="r" eaLnBrk="1" hangingPunct="1">
              <a:spcBef>
                <a:spcPct val="0"/>
              </a:spcBef>
              <a:defRPr sz="1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</a:lstStyle>
          <a:p>
            <a:pPr>
              <a:defRPr/>
            </a:pPr>
            <a:fld id="{A4EA8766-2E5B-482F-8ECC-9A014CF6D5DA}" type="slidenum">
              <a:rPr lang="da-DK"/>
              <a:pPr>
                <a:defRPr/>
              </a:pPr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46092202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1228" indent="-284111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1206" indent="-226972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598323" indent="-226972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5439" indent="-226972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2556" indent="-22697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69673" indent="-22697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6790" indent="-22697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3907" indent="-22697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451157E3-11E4-47A5-8FE7-747AA15AD62D}" type="slidenum">
              <a:rPr lang="da-DK" altLang="en-US" smtClean="0"/>
              <a:pPr eaLnBrk="1" hangingPunct="1">
                <a:spcBef>
                  <a:spcPct val="0"/>
                </a:spcBef>
              </a:pPr>
              <a:t>2</a:t>
            </a:fld>
            <a:endParaRPr lang="da-DK" altLang="en-US"/>
          </a:p>
        </p:txBody>
      </p:sp>
      <p:sp>
        <p:nvSpPr>
          <p:cNvPr id="39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12975315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1228" indent="-284111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1206" indent="-226972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598323" indent="-226972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5439" indent="-226972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2556" indent="-22697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69673" indent="-22697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6790" indent="-22697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3907" indent="-22697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451157E3-11E4-47A5-8FE7-747AA15AD62D}" type="slidenum">
              <a:rPr lang="da-DK" altLang="en-US" smtClean="0"/>
              <a:pPr eaLnBrk="1" hangingPunct="1">
                <a:spcBef>
                  <a:spcPct val="0"/>
                </a:spcBef>
              </a:pPr>
              <a:t>3</a:t>
            </a:fld>
            <a:endParaRPr lang="da-DK" altLang="en-US"/>
          </a:p>
        </p:txBody>
      </p:sp>
      <p:sp>
        <p:nvSpPr>
          <p:cNvPr id="39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41067548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1228" indent="-284111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1206" indent="-226972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598323" indent="-226972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5439" indent="-226972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2556" indent="-22697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69673" indent="-22697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6790" indent="-22697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3907" indent="-22697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451157E3-11E4-47A5-8FE7-747AA15AD62D}" type="slidenum">
              <a:rPr lang="da-DK" altLang="en-US" smtClean="0"/>
              <a:pPr eaLnBrk="1" hangingPunct="1">
                <a:spcBef>
                  <a:spcPct val="0"/>
                </a:spcBef>
              </a:pPr>
              <a:t>4</a:t>
            </a:fld>
            <a:endParaRPr lang="da-DK" altLang="en-US"/>
          </a:p>
        </p:txBody>
      </p:sp>
      <p:sp>
        <p:nvSpPr>
          <p:cNvPr id="39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16806784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indent="-342900">
              <a:lnSpc>
                <a:spcPts val="3413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Limitations:</a:t>
            </a:r>
          </a:p>
          <a:p>
            <a:pPr marL="342900" marR="0" indent="-342900">
              <a:lnSpc>
                <a:spcPts val="3413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GB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Simulation result can be better</a:t>
            </a:r>
          </a:p>
          <a:p>
            <a:pPr marL="342900" marR="0" indent="-342900">
              <a:lnSpc>
                <a:spcPts val="3413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GB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  <a:r>
              <a:rPr lang="en-GB" altLang="zh-CN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heoretical system model</a:t>
            </a:r>
          </a:p>
          <a:p>
            <a:pPr marL="342900" marR="0" indent="-342900">
              <a:lnSpc>
                <a:spcPts val="3413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GB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Not integrated all functions into the system yet</a:t>
            </a:r>
          </a:p>
          <a:p>
            <a:pPr marL="457200" marR="0" indent="-457200">
              <a:lnSpc>
                <a:spcPts val="3413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sz="14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50" indent="-171450">
              <a:buFontTx/>
              <a:buChar char="-"/>
            </a:pPr>
            <a:endParaRPr lang="en-GB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4EA8766-2E5B-482F-8ECC-9A014CF6D5DA}" type="slidenum">
              <a:rPr lang="da-DK" smtClean="0"/>
              <a:pPr>
                <a:defRPr/>
              </a:pPr>
              <a:t>10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0047106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>
            <a:extLst>
              <a:ext uri="{FF2B5EF4-FFF2-40B4-BE49-F238E27FC236}">
                <a16:creationId xmlns:a16="http://schemas.microsoft.com/office/drawing/2014/main" id="{30377DFF-3E2D-4C9D-B699-F741EF67D4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4EA8766-2E5B-482F-8ECC-9A014CF6D5DA}" type="slidenum">
              <a:rPr lang="da-DK" smtClean="0"/>
              <a:pPr>
                <a:defRPr/>
              </a:pPr>
              <a:t>13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9935604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4EA8766-2E5B-482F-8ECC-9A014CF6D5DA}" type="slidenum">
              <a:rPr lang="da-DK" smtClean="0"/>
              <a:pPr>
                <a:defRPr/>
              </a:pPr>
              <a:t>18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9757944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no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3942832"/>
            <a:ext cx="6400800" cy="604513"/>
          </a:xfrm>
        </p:spPr>
        <p:txBody>
          <a:bodyPr/>
          <a:lstStyle>
            <a:lvl1pPr marL="0" indent="0" algn="l">
              <a:buNone/>
              <a:defRPr sz="2800">
                <a:solidFill>
                  <a:srgbClr val="000000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457200" y="2096689"/>
            <a:ext cx="8229600" cy="1143000"/>
          </a:xfrm>
        </p:spPr>
        <p:txBody>
          <a:bodyPr/>
          <a:lstStyle>
            <a:lvl1pPr algn="l">
              <a:defRPr sz="5000" b="0">
                <a:solidFill>
                  <a:srgbClr val="003E74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7" name="Text Placeholder 3"/>
          <p:cNvSpPr txBox="1">
            <a:spLocks/>
          </p:cNvSpPr>
          <p:nvPr userDrawn="1"/>
        </p:nvSpPr>
        <p:spPr>
          <a:xfrm>
            <a:off x="6340639" y="800593"/>
            <a:ext cx="2346162" cy="257244"/>
          </a:xfrm>
          <a:prstGeom prst="rect">
            <a:avLst/>
          </a:prstGeom>
        </p:spPr>
        <p:txBody>
          <a:bodyPr lIns="0" tIns="0" rIns="0" bIns="0"/>
          <a:lstStyle>
            <a:lvl1pPr marL="0" indent="0" algn="r" defTabSz="457200" rtl="0" eaLnBrk="1" latinLnBrk="0" hangingPunct="1">
              <a:spcBef>
                <a:spcPct val="20000"/>
              </a:spcBef>
              <a:buClr>
                <a:srgbClr val="003E74"/>
              </a:buClr>
              <a:buFont typeface="Arial"/>
              <a:buNone/>
              <a:defRPr sz="1200" b="0" kern="1200" baseline="0">
                <a:solidFill>
                  <a:srgbClr val="003E74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3E74"/>
              </a:buClr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3E74"/>
              </a:buClr>
              <a:buFont typeface="Arial"/>
              <a:buChar char="•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003E74"/>
              </a:buClr>
              <a:buFont typeface="Arial"/>
              <a:buChar char="–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003E74"/>
              </a:buClr>
              <a:buFont typeface="Arial"/>
              <a:buChar char="»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5273580"/>
            <a:ext cx="6400800" cy="339811"/>
          </a:xfrm>
        </p:spPr>
        <p:txBody>
          <a:bodyPr/>
          <a:lstStyle>
            <a:lvl1pPr marL="0" indent="0" algn="l">
              <a:buNone/>
              <a:defRPr sz="1200" baseline="0">
                <a:solidFill>
                  <a:srgbClr val="9D9D9D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GB" dirty="0"/>
              <a:t>Click to edit author name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7095256" y="791391"/>
            <a:ext cx="1591545" cy="257175"/>
          </a:xfrm>
        </p:spPr>
        <p:txBody>
          <a:bodyPr/>
          <a:lstStyle>
            <a:lvl1pPr marL="0" indent="0" algn="r">
              <a:buNone/>
              <a:defRPr sz="1200">
                <a:solidFill>
                  <a:srgbClr val="003E74"/>
                </a:solidFill>
              </a:defRPr>
            </a:lvl1pPr>
          </a:lstStyle>
          <a:p>
            <a:pPr lvl="0"/>
            <a:r>
              <a:rPr lang="en-US" dirty="0"/>
              <a:t>Click to add the date</a:t>
            </a:r>
          </a:p>
        </p:txBody>
      </p:sp>
    </p:spTree>
    <p:extLst>
      <p:ext uri="{BB962C8B-B14F-4D97-AF65-F5344CB8AC3E}">
        <p14:creationId xmlns:p14="http://schemas.microsoft.com/office/powerpoint/2010/main" val="42458286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943100"/>
            <a:ext cx="3695700" cy="44577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6300" y="1943100"/>
            <a:ext cx="3695700" cy="44577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64064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0" descr="Front_Top_A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86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17" descr="IMP_Logo_White"/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8200" y="152400"/>
            <a:ext cx="2514600" cy="661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22"/>
          <p:cNvSpPr>
            <a:spLocks noChangeArrowheads="1"/>
          </p:cNvSpPr>
          <p:nvPr userDrawn="1"/>
        </p:nvSpPr>
        <p:spPr bwMode="auto">
          <a:xfrm>
            <a:off x="857250" y="3429000"/>
            <a:ext cx="752475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1600" i="1">
                <a:solidFill>
                  <a:srgbClr val="6E6E6F"/>
                </a:solidFill>
                <a:latin typeface="Verdana" pitchFamily="34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pitchFamily="34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pitchFamily="34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pitchFamily="34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pitchFamily="34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pitchFamily="34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pitchFamily="34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pitchFamily="34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pitchFamily="34" charset="0"/>
                <a:cs typeface="Times New Roman" charset="0"/>
              </a:defRPr>
            </a:lvl9pPr>
          </a:lstStyle>
          <a:p>
            <a:pPr eaLnBrk="1" hangingPunct="1">
              <a:defRPr/>
            </a:pPr>
            <a:endParaRPr lang="en-US" altLang="en-US" sz="3900" i="0">
              <a:solidFill>
                <a:srgbClr val="C51538"/>
              </a:solidFill>
              <a:latin typeface="Impact" pitchFamily="34" charset="0"/>
            </a:endParaRPr>
          </a:p>
        </p:txBody>
      </p:sp>
      <p:sp>
        <p:nvSpPr>
          <p:cNvPr id="10244" name="Rectangle 4"/>
          <p:cNvSpPr>
            <a:spLocks noGrp="1" noChangeArrowheads="1"/>
          </p:cNvSpPr>
          <p:nvPr>
            <p:ph type="ctrTitle"/>
          </p:nvPr>
        </p:nvSpPr>
        <p:spPr>
          <a:xfrm>
            <a:off x="838200" y="2438400"/>
            <a:ext cx="7543800" cy="533400"/>
          </a:xfrm>
        </p:spPr>
        <p:txBody>
          <a:bodyPr anchor="t"/>
          <a:lstStyle>
            <a:lvl1pPr>
              <a:defRPr sz="3900"/>
            </a:lvl1pPr>
          </a:lstStyle>
          <a:p>
            <a:r>
              <a:rPr lang="da-DK"/>
              <a:t>Click to edit Master title style</a:t>
            </a:r>
          </a:p>
        </p:txBody>
      </p:sp>
      <p:sp>
        <p:nvSpPr>
          <p:cNvPr id="10250" name="Rectangle 10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838200" y="5562600"/>
            <a:ext cx="7543800" cy="228600"/>
          </a:xfrm>
        </p:spPr>
        <p:txBody>
          <a:bodyPr/>
          <a:lstStyle>
            <a:lvl1pPr>
              <a:defRPr sz="1600"/>
            </a:lvl1pPr>
          </a:lstStyle>
          <a:p>
            <a:r>
              <a:rPr lang="da-DK"/>
              <a:t>Name of speaker</a:t>
            </a:r>
          </a:p>
        </p:txBody>
      </p:sp>
      <p:sp>
        <p:nvSpPr>
          <p:cNvPr id="7" name="Rectangle 9"/>
          <p:cNvSpPr>
            <a:spLocks noGrp="1" noChangeArrowheads="1"/>
          </p:cNvSpPr>
          <p:nvPr>
            <p:ph type="ftr" sz="quarter" idx="10"/>
          </p:nvPr>
        </p:nvSpPr>
        <p:spPr bwMode="auto">
          <a:xfrm>
            <a:off x="838200" y="6553200"/>
            <a:ext cx="7543800" cy="2286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600" i="0">
                <a:solidFill>
                  <a:srgbClr val="6A6F77"/>
                </a:solidFill>
                <a:cs typeface="Times New Roman" pitchFamily="18" charset="0"/>
              </a:defRPr>
            </a:lvl1pPr>
          </a:lstStyle>
          <a:p>
            <a:pPr>
              <a:defRPr/>
            </a:pPr>
            <a:r>
              <a:rPr lang="da-DK"/>
              <a:t>1</a:t>
            </a:r>
          </a:p>
        </p:txBody>
      </p:sp>
      <p:sp>
        <p:nvSpPr>
          <p:cNvPr id="8" name="Rectangle 11"/>
          <p:cNvSpPr>
            <a:spLocks noGrp="1" noChangeArrowheads="1"/>
          </p:cNvSpPr>
          <p:nvPr>
            <p:ph type="sldNum" sz="quarter" idx="11"/>
          </p:nvPr>
        </p:nvSpPr>
        <p:spPr bwMode="auto">
          <a:xfrm>
            <a:off x="8610600" y="6648450"/>
            <a:ext cx="419100" cy="1524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600" i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EC09927F-36EA-4426-9159-A285A33946E7}" type="slidenum">
              <a:rPr lang="da-DK" altLang="en-US">
                <a:solidFill>
                  <a:srgbClr val="6C7070"/>
                </a:solidFill>
                <a:cs typeface="Times New Roman" panose="02020603050405020304" pitchFamily="18" charset="0"/>
              </a:rPr>
              <a:pPr>
                <a:defRPr/>
              </a:pPr>
              <a:t>‹#›</a:t>
            </a:fld>
            <a:endParaRPr lang="da-DK" altLang="en-US">
              <a:solidFill>
                <a:srgbClr val="6C7070"/>
              </a:solidFill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84454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with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245089"/>
            <a:ext cx="3601176" cy="797761"/>
          </a:xfrm>
        </p:spPr>
        <p:txBody>
          <a:bodyPr/>
          <a:lstStyle>
            <a:lvl1pPr marL="0" indent="0" algn="l">
              <a:buNone/>
              <a:defRPr sz="2800">
                <a:solidFill>
                  <a:srgbClr val="000000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sp>
        <p:nvSpPr>
          <p:cNvPr id="4" name="Title 12"/>
          <p:cNvSpPr>
            <a:spLocks noGrp="1"/>
          </p:cNvSpPr>
          <p:nvPr>
            <p:ph type="title"/>
          </p:nvPr>
        </p:nvSpPr>
        <p:spPr>
          <a:xfrm>
            <a:off x="457200" y="1545982"/>
            <a:ext cx="3601176" cy="2153335"/>
          </a:xfrm>
        </p:spPr>
        <p:txBody>
          <a:bodyPr/>
          <a:lstStyle>
            <a:lvl1pPr>
              <a:defRPr sz="5000" b="0">
                <a:solidFill>
                  <a:srgbClr val="003E74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5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5522041"/>
            <a:ext cx="3601176" cy="339811"/>
          </a:xfrm>
        </p:spPr>
        <p:txBody>
          <a:bodyPr/>
          <a:lstStyle>
            <a:lvl1pPr marL="0" indent="0" algn="l">
              <a:buNone/>
              <a:defRPr sz="1200" baseline="0">
                <a:solidFill>
                  <a:srgbClr val="9D9D9D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GB" dirty="0"/>
              <a:t>Click to edit author name</a:t>
            </a:r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4756151" y="1546225"/>
            <a:ext cx="3930650" cy="4316413"/>
          </a:xfrm>
        </p:spPr>
        <p:txBody>
          <a:bodyPr/>
          <a:lstStyle>
            <a:lvl1pPr>
              <a:buClr>
                <a:srgbClr val="0085CA"/>
              </a:buClr>
              <a:defRPr/>
            </a:lvl1pPr>
          </a:lstStyle>
          <a:p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7095256" y="791391"/>
            <a:ext cx="1591545" cy="257175"/>
          </a:xfrm>
        </p:spPr>
        <p:txBody>
          <a:bodyPr/>
          <a:lstStyle>
            <a:lvl1pPr marL="0" indent="0" algn="r">
              <a:buNone/>
              <a:defRPr sz="1200">
                <a:solidFill>
                  <a:srgbClr val="003E74"/>
                </a:solidFill>
              </a:defRPr>
            </a:lvl1pPr>
          </a:lstStyle>
          <a:p>
            <a:pPr lvl="0"/>
            <a:r>
              <a:rPr lang="en-US" dirty="0"/>
              <a:t>Click to add the date</a:t>
            </a:r>
          </a:p>
        </p:txBody>
      </p:sp>
    </p:spTree>
    <p:extLst>
      <p:ext uri="{BB962C8B-B14F-4D97-AF65-F5344CB8AC3E}">
        <p14:creationId xmlns:p14="http://schemas.microsoft.com/office/powerpoint/2010/main" val="24573442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(one colum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80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rgbClr val="0085CA"/>
              </a:buClr>
              <a:defRPr/>
            </a:lvl1pPr>
            <a:lvl2pPr>
              <a:buClr>
                <a:srgbClr val="0085CA"/>
              </a:buClr>
              <a:defRPr/>
            </a:lvl2pPr>
            <a:lvl3pPr>
              <a:buClr>
                <a:srgbClr val="0085CA"/>
              </a:buClr>
              <a:defRPr sz="1200"/>
            </a:lvl3pPr>
            <a:lvl4pPr>
              <a:buClr>
                <a:srgbClr val="0085CA"/>
              </a:buClr>
              <a:defRPr sz="1200"/>
            </a:lvl4pPr>
            <a:lvl5pPr>
              <a:buClr>
                <a:srgbClr val="0085CA"/>
              </a:buClr>
              <a:defRPr sz="1200">
                <a:latin typeface="+mn-lt"/>
              </a:defRPr>
            </a:lvl5pPr>
            <a:lvl6pPr marL="2286000" indent="0">
              <a:buNone/>
              <a:defRPr sz="1400" baseline="0">
                <a:latin typeface="+mn-lt"/>
              </a:defRPr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340638" y="469900"/>
            <a:ext cx="2346162" cy="312291"/>
          </a:xfrm>
        </p:spPr>
        <p:txBody>
          <a:bodyPr/>
          <a:lstStyle>
            <a:lvl1pPr marL="0" indent="0" algn="r">
              <a:buNone/>
              <a:defRPr sz="1200" b="1">
                <a:solidFill>
                  <a:srgbClr val="003E74"/>
                </a:solidFill>
              </a:defRPr>
            </a:lvl1pPr>
            <a:lvl2pPr marL="457200" indent="0">
              <a:buNone/>
              <a:defRPr sz="1200">
                <a:solidFill>
                  <a:srgbClr val="003E74"/>
                </a:solidFill>
              </a:defRPr>
            </a:lvl2pPr>
            <a:lvl3pPr marL="914400" indent="0">
              <a:buNone/>
              <a:defRPr sz="1200">
                <a:solidFill>
                  <a:srgbClr val="003E74"/>
                </a:solidFill>
              </a:defRPr>
            </a:lvl3pPr>
            <a:lvl4pPr marL="1371600" indent="0">
              <a:buNone/>
              <a:defRPr sz="1200">
                <a:solidFill>
                  <a:srgbClr val="003E74"/>
                </a:solidFill>
              </a:defRPr>
            </a:lvl4pPr>
            <a:lvl5pPr marL="1828800" indent="0">
              <a:buNone/>
              <a:defRPr sz="1200">
                <a:solidFill>
                  <a:srgbClr val="003E74"/>
                </a:solidFill>
              </a:defRPr>
            </a:lvl5pPr>
          </a:lstStyle>
          <a:p>
            <a:pPr lvl="0"/>
            <a:r>
              <a:rPr lang="en-GB" dirty="0"/>
              <a:t>Click to edit presentation title</a:t>
            </a:r>
            <a:endParaRPr lang="en-US" dirty="0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7095256" y="791391"/>
            <a:ext cx="1591545" cy="257175"/>
          </a:xfrm>
        </p:spPr>
        <p:txBody>
          <a:bodyPr/>
          <a:lstStyle>
            <a:lvl1pPr marL="0" indent="0" algn="r">
              <a:buNone/>
              <a:defRPr sz="1200">
                <a:solidFill>
                  <a:srgbClr val="003E74"/>
                </a:solidFill>
              </a:defRPr>
            </a:lvl1pPr>
          </a:lstStyle>
          <a:p>
            <a:pPr lvl="0"/>
            <a:r>
              <a:rPr lang="en-US" dirty="0"/>
              <a:t>Click to add the date</a:t>
            </a:r>
          </a:p>
        </p:txBody>
      </p:sp>
    </p:spTree>
    <p:extLst>
      <p:ext uri="{BB962C8B-B14F-4D97-AF65-F5344CB8AC3E}">
        <p14:creationId xmlns:p14="http://schemas.microsoft.com/office/powerpoint/2010/main" val="26510628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/>
          <p:cNvSpPr>
            <a:spLocks noGrp="1"/>
          </p:cNvSpPr>
          <p:nvPr>
            <p:ph idx="11"/>
          </p:nvPr>
        </p:nvSpPr>
        <p:spPr>
          <a:xfrm>
            <a:off x="457199" y="2346581"/>
            <a:ext cx="3950877" cy="3644104"/>
          </a:xfrm>
        </p:spPr>
        <p:txBody>
          <a:bodyPr/>
          <a:lstStyle>
            <a:lvl1pPr>
              <a:buClr>
                <a:srgbClr val="0085CA"/>
              </a:buClr>
              <a:defRPr/>
            </a:lvl1pPr>
            <a:lvl2pPr>
              <a:buClr>
                <a:srgbClr val="0085CA"/>
              </a:buClr>
              <a:defRPr/>
            </a:lvl2pPr>
            <a:lvl3pPr>
              <a:buClr>
                <a:srgbClr val="0085CA"/>
              </a:buClr>
              <a:defRPr/>
            </a:lvl3pPr>
            <a:lvl4pPr>
              <a:buClr>
                <a:srgbClr val="0085CA"/>
              </a:buClr>
              <a:defRPr/>
            </a:lvl4pPr>
            <a:lvl5pPr>
              <a:buClr>
                <a:srgbClr val="0085CA"/>
              </a:buClr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80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340638" y="469900"/>
            <a:ext cx="2346162" cy="312291"/>
          </a:xfrm>
        </p:spPr>
        <p:txBody>
          <a:bodyPr/>
          <a:lstStyle>
            <a:lvl1pPr marL="0" indent="0" algn="r">
              <a:buNone/>
              <a:defRPr sz="1200" b="1">
                <a:solidFill>
                  <a:srgbClr val="003E74"/>
                </a:solidFill>
              </a:defRPr>
            </a:lvl1pPr>
            <a:lvl2pPr marL="457200" indent="0">
              <a:buNone/>
              <a:defRPr sz="1200">
                <a:solidFill>
                  <a:srgbClr val="003E74"/>
                </a:solidFill>
              </a:defRPr>
            </a:lvl2pPr>
            <a:lvl3pPr marL="914400" indent="0">
              <a:buNone/>
              <a:defRPr sz="1200">
                <a:solidFill>
                  <a:srgbClr val="003E74"/>
                </a:solidFill>
              </a:defRPr>
            </a:lvl3pPr>
            <a:lvl4pPr marL="1371600" indent="0">
              <a:buNone/>
              <a:defRPr sz="1200">
                <a:solidFill>
                  <a:srgbClr val="003E74"/>
                </a:solidFill>
              </a:defRPr>
            </a:lvl4pPr>
            <a:lvl5pPr marL="1828800" indent="0">
              <a:buNone/>
              <a:defRPr sz="1200">
                <a:solidFill>
                  <a:srgbClr val="003E74"/>
                </a:solidFill>
              </a:defRPr>
            </a:lvl5pPr>
          </a:lstStyle>
          <a:p>
            <a:pPr lvl="0"/>
            <a:r>
              <a:rPr lang="en-GB" dirty="0"/>
              <a:t>Click to edit presentation title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2"/>
          </p:nvPr>
        </p:nvSpPr>
        <p:spPr>
          <a:xfrm>
            <a:off x="4735923" y="2346581"/>
            <a:ext cx="3950878" cy="3644104"/>
          </a:xfrm>
        </p:spPr>
        <p:txBody>
          <a:bodyPr/>
          <a:lstStyle>
            <a:lvl1pPr>
              <a:buClr>
                <a:srgbClr val="0085CA"/>
              </a:buClr>
              <a:defRPr/>
            </a:lvl1pPr>
            <a:lvl2pPr>
              <a:buClr>
                <a:srgbClr val="0085CA"/>
              </a:buClr>
              <a:defRPr/>
            </a:lvl2pPr>
            <a:lvl3pPr>
              <a:buClr>
                <a:srgbClr val="0085CA"/>
              </a:buClr>
              <a:defRPr/>
            </a:lvl3pPr>
            <a:lvl4pPr>
              <a:buClr>
                <a:srgbClr val="0085CA"/>
              </a:buClr>
              <a:defRPr/>
            </a:lvl4pPr>
            <a:lvl5pPr>
              <a:buClr>
                <a:srgbClr val="0085CA"/>
              </a:buClr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7095256" y="791391"/>
            <a:ext cx="1591545" cy="257175"/>
          </a:xfrm>
        </p:spPr>
        <p:txBody>
          <a:bodyPr/>
          <a:lstStyle>
            <a:lvl1pPr marL="0" indent="0" algn="r">
              <a:buNone/>
              <a:defRPr sz="1200">
                <a:solidFill>
                  <a:srgbClr val="003E74"/>
                </a:solidFill>
              </a:defRPr>
            </a:lvl1pPr>
          </a:lstStyle>
          <a:p>
            <a:pPr lvl="0"/>
            <a:r>
              <a:rPr lang="en-US" dirty="0"/>
              <a:t>Click to add the date</a:t>
            </a:r>
          </a:p>
        </p:txBody>
      </p:sp>
    </p:spTree>
    <p:extLst>
      <p:ext uri="{BB962C8B-B14F-4D97-AF65-F5344CB8AC3E}">
        <p14:creationId xmlns:p14="http://schemas.microsoft.com/office/powerpoint/2010/main" val="41992720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(with quo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1"/>
          </p:nvPr>
        </p:nvSpPr>
        <p:spPr>
          <a:xfrm>
            <a:off x="457199" y="2346581"/>
            <a:ext cx="3950877" cy="3644104"/>
          </a:xfrm>
        </p:spPr>
        <p:txBody>
          <a:bodyPr/>
          <a:lstStyle>
            <a:lvl1pPr>
              <a:buClr>
                <a:srgbClr val="0085CA"/>
              </a:buClr>
              <a:defRPr/>
            </a:lvl1pPr>
            <a:lvl2pPr>
              <a:buClr>
                <a:srgbClr val="0085CA"/>
              </a:buClr>
              <a:defRPr/>
            </a:lvl2pPr>
            <a:lvl3pPr>
              <a:buClr>
                <a:srgbClr val="0085CA"/>
              </a:buClr>
              <a:defRPr/>
            </a:lvl3pPr>
            <a:lvl4pPr>
              <a:buClr>
                <a:srgbClr val="0085CA"/>
              </a:buClr>
              <a:defRPr/>
            </a:lvl4pPr>
            <a:lvl5pPr>
              <a:buClr>
                <a:srgbClr val="0085CA"/>
              </a:buClr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1487908"/>
            <a:ext cx="8229600" cy="507556"/>
          </a:xfrm>
        </p:spPr>
        <p:txBody>
          <a:bodyPr/>
          <a:lstStyle>
            <a:lvl1pPr>
              <a:defRPr sz="280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340638" y="469900"/>
            <a:ext cx="2346162" cy="312291"/>
          </a:xfrm>
        </p:spPr>
        <p:txBody>
          <a:bodyPr/>
          <a:lstStyle>
            <a:lvl1pPr marL="0" indent="0" algn="r">
              <a:buNone/>
              <a:defRPr sz="1200" b="1">
                <a:solidFill>
                  <a:srgbClr val="003E74"/>
                </a:solidFill>
              </a:defRPr>
            </a:lvl1pPr>
            <a:lvl2pPr marL="457200" indent="0">
              <a:buNone/>
              <a:defRPr sz="1200">
                <a:solidFill>
                  <a:srgbClr val="003E74"/>
                </a:solidFill>
              </a:defRPr>
            </a:lvl2pPr>
            <a:lvl3pPr marL="914400" indent="0">
              <a:buNone/>
              <a:defRPr sz="1200">
                <a:solidFill>
                  <a:srgbClr val="003E74"/>
                </a:solidFill>
              </a:defRPr>
            </a:lvl3pPr>
            <a:lvl4pPr marL="1371600" indent="0">
              <a:buNone/>
              <a:defRPr sz="1200">
                <a:solidFill>
                  <a:srgbClr val="003E74"/>
                </a:solidFill>
              </a:defRPr>
            </a:lvl4pPr>
            <a:lvl5pPr marL="1828800" indent="0">
              <a:buNone/>
              <a:defRPr sz="1200">
                <a:solidFill>
                  <a:srgbClr val="003E74"/>
                </a:solidFill>
              </a:defRPr>
            </a:lvl5pPr>
          </a:lstStyle>
          <a:p>
            <a:pPr lvl="0"/>
            <a:r>
              <a:rPr lang="en-GB" dirty="0"/>
              <a:t>Click to edit presentation title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2" hasCustomPrompt="1"/>
          </p:nvPr>
        </p:nvSpPr>
        <p:spPr>
          <a:xfrm>
            <a:off x="4735923" y="2346581"/>
            <a:ext cx="3950878" cy="2797494"/>
          </a:xfrm>
        </p:spPr>
        <p:txBody>
          <a:bodyPr/>
          <a:lstStyle>
            <a:lvl1pPr marL="0" indent="0">
              <a:buClr>
                <a:srgbClr val="0085CA"/>
              </a:buClr>
              <a:buNone/>
              <a:defRPr sz="2800" b="0" i="1" baseline="0">
                <a:solidFill>
                  <a:srgbClr val="003E74"/>
                </a:solidFill>
              </a:defRPr>
            </a:lvl1pPr>
            <a:lvl2pPr>
              <a:buClr>
                <a:srgbClr val="0085CA"/>
              </a:buClr>
              <a:defRPr/>
            </a:lvl2pPr>
            <a:lvl3pPr>
              <a:buClr>
                <a:srgbClr val="0085CA"/>
              </a:buClr>
              <a:defRPr/>
            </a:lvl3pPr>
            <a:lvl4pPr>
              <a:buClr>
                <a:srgbClr val="0085CA"/>
              </a:buClr>
              <a:defRPr/>
            </a:lvl4pPr>
            <a:lvl5pPr>
              <a:buClr>
                <a:srgbClr val="0085CA"/>
              </a:buClr>
              <a:defRPr/>
            </a:lvl5pPr>
          </a:lstStyle>
          <a:p>
            <a:pPr lvl="0"/>
            <a:r>
              <a:rPr lang="en-GB" dirty="0"/>
              <a:t>“Click to add a quote”</a:t>
            </a:r>
            <a:endParaRPr lang="en-US" dirty="0"/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735513" y="5346526"/>
            <a:ext cx="3951287" cy="644160"/>
          </a:xfr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85CA"/>
              </a:buClr>
              <a:buSzTx/>
              <a:buFont typeface="Arial"/>
              <a:buNone/>
              <a:tabLst/>
              <a:defRPr sz="1200" baseline="0">
                <a:solidFill>
                  <a:srgbClr val="0085CA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85CA"/>
              </a:buClr>
              <a:buSzTx/>
              <a:buFont typeface="Arial"/>
              <a:buNone/>
              <a:tabLst/>
              <a:defRPr/>
            </a:pPr>
            <a:r>
              <a:rPr lang="en-GB" dirty="0"/>
              <a:t>Click to add quote attribution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7095256" y="791391"/>
            <a:ext cx="1591545" cy="257175"/>
          </a:xfrm>
        </p:spPr>
        <p:txBody>
          <a:bodyPr/>
          <a:lstStyle>
            <a:lvl1pPr marL="0" indent="0" algn="r">
              <a:buNone/>
              <a:defRPr sz="1200">
                <a:solidFill>
                  <a:srgbClr val="003E74"/>
                </a:solidFill>
              </a:defRPr>
            </a:lvl1pPr>
          </a:lstStyle>
          <a:p>
            <a:pPr lvl="0"/>
            <a:r>
              <a:rPr lang="en-US" dirty="0"/>
              <a:t>Click to add the date</a:t>
            </a:r>
          </a:p>
        </p:txBody>
      </p:sp>
    </p:spTree>
    <p:extLst>
      <p:ext uri="{BB962C8B-B14F-4D97-AF65-F5344CB8AC3E}">
        <p14:creationId xmlns:p14="http://schemas.microsoft.com/office/powerpoint/2010/main" val="38363259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(two columns with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1"/>
          </p:nvPr>
        </p:nvSpPr>
        <p:spPr>
          <a:xfrm>
            <a:off x="457199" y="2346581"/>
            <a:ext cx="3950877" cy="3644104"/>
          </a:xfrm>
        </p:spPr>
        <p:txBody>
          <a:bodyPr/>
          <a:lstStyle>
            <a:lvl1pPr>
              <a:buClr>
                <a:srgbClr val="0085CA"/>
              </a:buClr>
              <a:defRPr/>
            </a:lvl1pPr>
            <a:lvl2pPr>
              <a:buClr>
                <a:srgbClr val="0085CA"/>
              </a:buClr>
              <a:defRPr/>
            </a:lvl2pPr>
            <a:lvl3pPr>
              <a:buClr>
                <a:srgbClr val="0085CA"/>
              </a:buClr>
              <a:defRPr/>
            </a:lvl3pPr>
            <a:lvl4pPr>
              <a:buClr>
                <a:srgbClr val="0085CA"/>
              </a:buClr>
              <a:defRPr/>
            </a:lvl4pPr>
            <a:lvl5pPr>
              <a:buClr>
                <a:srgbClr val="0085CA"/>
              </a:buClr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1487908"/>
            <a:ext cx="8229600" cy="507556"/>
          </a:xfrm>
        </p:spPr>
        <p:txBody>
          <a:bodyPr/>
          <a:lstStyle>
            <a:lvl1pPr>
              <a:defRPr sz="280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340638" y="469900"/>
            <a:ext cx="2346162" cy="312291"/>
          </a:xfrm>
        </p:spPr>
        <p:txBody>
          <a:bodyPr/>
          <a:lstStyle>
            <a:lvl1pPr marL="0" indent="0" algn="r">
              <a:buNone/>
              <a:defRPr sz="1200" b="1">
                <a:solidFill>
                  <a:srgbClr val="003E74"/>
                </a:solidFill>
              </a:defRPr>
            </a:lvl1pPr>
            <a:lvl2pPr marL="457200" indent="0">
              <a:buNone/>
              <a:defRPr sz="1200">
                <a:solidFill>
                  <a:srgbClr val="003E74"/>
                </a:solidFill>
              </a:defRPr>
            </a:lvl2pPr>
            <a:lvl3pPr marL="914400" indent="0">
              <a:buNone/>
              <a:defRPr sz="1200">
                <a:solidFill>
                  <a:srgbClr val="003E74"/>
                </a:solidFill>
              </a:defRPr>
            </a:lvl3pPr>
            <a:lvl4pPr marL="1371600" indent="0">
              <a:buNone/>
              <a:defRPr sz="1200">
                <a:solidFill>
                  <a:srgbClr val="003E74"/>
                </a:solidFill>
              </a:defRPr>
            </a:lvl4pPr>
            <a:lvl5pPr marL="1828800" indent="0">
              <a:buNone/>
              <a:defRPr sz="1200">
                <a:solidFill>
                  <a:srgbClr val="003E74"/>
                </a:solidFill>
              </a:defRPr>
            </a:lvl5pPr>
          </a:lstStyle>
          <a:p>
            <a:pPr lvl="0"/>
            <a:r>
              <a:rPr lang="en-GB" dirty="0"/>
              <a:t>Click to edit presentation title</a:t>
            </a:r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4735513" y="2346581"/>
            <a:ext cx="3951287" cy="2788292"/>
          </a:xfrm>
        </p:spPr>
        <p:txBody>
          <a:bodyPr/>
          <a:lstStyle>
            <a:lvl1pPr>
              <a:buClr>
                <a:srgbClr val="0085CA"/>
              </a:buClr>
              <a:defRPr/>
            </a:lvl1pPr>
          </a:lstStyle>
          <a:p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735513" y="5420143"/>
            <a:ext cx="3951287" cy="570541"/>
          </a:xfrm>
        </p:spPr>
        <p:txBody>
          <a:bodyPr/>
          <a:lstStyle>
            <a:lvl1pPr marL="0" indent="0">
              <a:buNone/>
              <a:defRPr sz="1000">
                <a:solidFill>
                  <a:srgbClr val="9D9D9D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Click to add caption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7095256" y="791391"/>
            <a:ext cx="1591545" cy="257175"/>
          </a:xfrm>
        </p:spPr>
        <p:txBody>
          <a:bodyPr/>
          <a:lstStyle>
            <a:lvl1pPr marL="0" indent="0" algn="r">
              <a:buNone/>
              <a:defRPr sz="1200">
                <a:solidFill>
                  <a:srgbClr val="003E74"/>
                </a:solidFill>
              </a:defRPr>
            </a:lvl1pPr>
          </a:lstStyle>
          <a:p>
            <a:pPr lvl="0"/>
            <a:r>
              <a:rPr lang="en-US" dirty="0"/>
              <a:t>Click to add the date</a:t>
            </a:r>
          </a:p>
        </p:txBody>
      </p:sp>
    </p:spTree>
    <p:extLst>
      <p:ext uri="{BB962C8B-B14F-4D97-AF65-F5344CB8AC3E}">
        <p14:creationId xmlns:p14="http://schemas.microsoft.com/office/powerpoint/2010/main" val="3531049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image/media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340638" y="469900"/>
            <a:ext cx="2346162" cy="312291"/>
          </a:xfrm>
        </p:spPr>
        <p:txBody>
          <a:bodyPr/>
          <a:lstStyle>
            <a:lvl1pPr marL="0" indent="0" algn="r">
              <a:buNone/>
              <a:defRPr sz="1200" b="1">
                <a:solidFill>
                  <a:srgbClr val="003E74"/>
                </a:solidFill>
              </a:defRPr>
            </a:lvl1pPr>
            <a:lvl2pPr marL="457200" indent="0">
              <a:buNone/>
              <a:defRPr sz="1200">
                <a:solidFill>
                  <a:srgbClr val="003E74"/>
                </a:solidFill>
              </a:defRPr>
            </a:lvl2pPr>
            <a:lvl3pPr marL="914400" indent="0">
              <a:buNone/>
              <a:defRPr sz="1200">
                <a:solidFill>
                  <a:srgbClr val="003E74"/>
                </a:solidFill>
              </a:defRPr>
            </a:lvl3pPr>
            <a:lvl4pPr marL="1371600" indent="0">
              <a:buNone/>
              <a:defRPr sz="1200">
                <a:solidFill>
                  <a:srgbClr val="003E74"/>
                </a:solidFill>
              </a:defRPr>
            </a:lvl4pPr>
            <a:lvl5pPr marL="1828800" indent="0">
              <a:buNone/>
              <a:defRPr sz="1200">
                <a:solidFill>
                  <a:srgbClr val="003E74"/>
                </a:solidFill>
              </a:defRPr>
            </a:lvl5pPr>
          </a:lstStyle>
          <a:p>
            <a:pPr lvl="0"/>
            <a:r>
              <a:rPr lang="en-GB" dirty="0"/>
              <a:t>Click to edit presentation title</a:t>
            </a:r>
            <a:endParaRPr lang="en-US" dirty="0"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457199" y="1487908"/>
            <a:ext cx="8229601" cy="3646965"/>
          </a:xfrm>
        </p:spPr>
        <p:txBody>
          <a:bodyPr/>
          <a:lstStyle>
            <a:lvl1pPr>
              <a:buClr>
                <a:srgbClr val="0085CA"/>
              </a:buClr>
              <a:defRPr/>
            </a:lvl1pPr>
          </a:lstStyle>
          <a:p>
            <a:endParaRPr lang="en-US" dirty="0"/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57199" y="5420143"/>
            <a:ext cx="3951287" cy="570541"/>
          </a:xfrm>
        </p:spPr>
        <p:txBody>
          <a:bodyPr/>
          <a:lstStyle>
            <a:lvl1pPr marL="0" indent="0">
              <a:buNone/>
              <a:defRPr sz="1000">
                <a:solidFill>
                  <a:srgbClr val="9D9D9D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Click to add caption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7095256" y="791391"/>
            <a:ext cx="1591545" cy="257175"/>
          </a:xfrm>
        </p:spPr>
        <p:txBody>
          <a:bodyPr/>
          <a:lstStyle>
            <a:lvl1pPr marL="0" indent="0" algn="r">
              <a:buNone/>
              <a:defRPr sz="1200">
                <a:solidFill>
                  <a:srgbClr val="003E74"/>
                </a:solidFill>
              </a:defRPr>
            </a:lvl1pPr>
          </a:lstStyle>
          <a:p>
            <a:pPr lvl="0"/>
            <a:r>
              <a:rPr lang="en-US" dirty="0"/>
              <a:t>Click to add the date</a:t>
            </a:r>
          </a:p>
        </p:txBody>
      </p:sp>
    </p:spTree>
    <p:extLst>
      <p:ext uri="{BB962C8B-B14F-4D97-AF65-F5344CB8AC3E}">
        <p14:creationId xmlns:p14="http://schemas.microsoft.com/office/powerpoint/2010/main" val="17810563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le images/media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340638" y="469900"/>
            <a:ext cx="2346162" cy="312291"/>
          </a:xfrm>
        </p:spPr>
        <p:txBody>
          <a:bodyPr/>
          <a:lstStyle>
            <a:lvl1pPr marL="0" indent="0" algn="r">
              <a:buNone/>
              <a:defRPr sz="1200" b="1">
                <a:solidFill>
                  <a:srgbClr val="003E74"/>
                </a:solidFill>
              </a:defRPr>
            </a:lvl1pPr>
            <a:lvl2pPr marL="457200" indent="0">
              <a:buNone/>
              <a:defRPr sz="1200">
                <a:solidFill>
                  <a:srgbClr val="003E74"/>
                </a:solidFill>
              </a:defRPr>
            </a:lvl2pPr>
            <a:lvl3pPr marL="914400" indent="0">
              <a:buNone/>
              <a:defRPr sz="1200">
                <a:solidFill>
                  <a:srgbClr val="003E74"/>
                </a:solidFill>
              </a:defRPr>
            </a:lvl3pPr>
            <a:lvl4pPr marL="1371600" indent="0">
              <a:buNone/>
              <a:defRPr sz="1200">
                <a:solidFill>
                  <a:srgbClr val="003E74"/>
                </a:solidFill>
              </a:defRPr>
            </a:lvl4pPr>
            <a:lvl5pPr marL="1828800" indent="0">
              <a:buNone/>
              <a:defRPr sz="1200">
                <a:solidFill>
                  <a:srgbClr val="003E74"/>
                </a:solidFill>
              </a:defRPr>
            </a:lvl5pPr>
          </a:lstStyle>
          <a:p>
            <a:pPr lvl="0"/>
            <a:r>
              <a:rPr lang="en-GB" dirty="0"/>
              <a:t>Click to edit presentation title</a:t>
            </a:r>
            <a:endParaRPr lang="en-US" dirty="0"/>
          </a:p>
        </p:txBody>
      </p:sp>
      <p:sp>
        <p:nvSpPr>
          <p:cNvPr id="5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457199" y="1487908"/>
            <a:ext cx="3951287" cy="3646965"/>
          </a:xfrm>
        </p:spPr>
        <p:txBody>
          <a:bodyPr/>
          <a:lstStyle>
            <a:lvl1pPr>
              <a:buClr>
                <a:srgbClr val="0085CA"/>
              </a:buClr>
              <a:defRPr/>
            </a:lvl1pPr>
          </a:lstStyle>
          <a:p>
            <a:endParaRPr lang="en-US" dirty="0"/>
          </a:p>
        </p:txBody>
      </p:sp>
      <p:sp>
        <p:nvSpPr>
          <p:cNvPr id="6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57199" y="5420143"/>
            <a:ext cx="3951287" cy="570541"/>
          </a:xfrm>
        </p:spPr>
        <p:txBody>
          <a:bodyPr/>
          <a:lstStyle>
            <a:lvl1pPr marL="0" indent="0">
              <a:buNone/>
              <a:defRPr sz="1000">
                <a:solidFill>
                  <a:srgbClr val="9D9D9D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Click to add caption</a:t>
            </a:r>
            <a:endParaRPr lang="en-US" dirty="0"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4735513" y="1487908"/>
            <a:ext cx="3951287" cy="2395455"/>
          </a:xfrm>
        </p:spPr>
        <p:txBody>
          <a:bodyPr/>
          <a:lstStyle>
            <a:lvl1pPr>
              <a:buClr>
                <a:srgbClr val="0085CA"/>
              </a:buClr>
              <a:defRPr/>
            </a:lvl1pPr>
          </a:lstStyle>
          <a:p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4735513" y="4214645"/>
            <a:ext cx="3951287" cy="1776040"/>
          </a:xfrm>
        </p:spPr>
        <p:txBody>
          <a:bodyPr/>
          <a:lstStyle>
            <a:lvl1pPr>
              <a:buClr>
                <a:srgbClr val="0085CA"/>
              </a:buClr>
              <a:defRPr/>
            </a:lvl1pPr>
          </a:lstStyle>
          <a:p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7095256" y="791391"/>
            <a:ext cx="1591545" cy="257175"/>
          </a:xfrm>
        </p:spPr>
        <p:txBody>
          <a:bodyPr/>
          <a:lstStyle>
            <a:lvl1pPr marL="0" indent="0" algn="r">
              <a:buNone/>
              <a:defRPr sz="1200">
                <a:solidFill>
                  <a:srgbClr val="003E74"/>
                </a:solidFill>
              </a:defRPr>
            </a:lvl1pPr>
          </a:lstStyle>
          <a:p>
            <a:pPr lvl="0"/>
            <a:r>
              <a:rPr lang="en-US" dirty="0"/>
              <a:t>Click to add the date</a:t>
            </a:r>
          </a:p>
        </p:txBody>
      </p:sp>
    </p:spTree>
    <p:extLst>
      <p:ext uri="{BB962C8B-B14F-4D97-AF65-F5344CB8AC3E}">
        <p14:creationId xmlns:p14="http://schemas.microsoft.com/office/powerpoint/2010/main" val="11679366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340638" y="469900"/>
            <a:ext cx="2346162" cy="312291"/>
          </a:xfrm>
        </p:spPr>
        <p:txBody>
          <a:bodyPr/>
          <a:lstStyle>
            <a:lvl1pPr marL="0" indent="0" algn="r">
              <a:buNone/>
              <a:defRPr sz="1200" b="1">
                <a:solidFill>
                  <a:srgbClr val="003E74"/>
                </a:solidFill>
              </a:defRPr>
            </a:lvl1pPr>
            <a:lvl2pPr marL="457200" indent="0">
              <a:buNone/>
              <a:defRPr sz="1200">
                <a:solidFill>
                  <a:srgbClr val="003E74"/>
                </a:solidFill>
              </a:defRPr>
            </a:lvl2pPr>
            <a:lvl3pPr marL="914400" indent="0">
              <a:buNone/>
              <a:defRPr sz="1200">
                <a:solidFill>
                  <a:srgbClr val="003E74"/>
                </a:solidFill>
              </a:defRPr>
            </a:lvl3pPr>
            <a:lvl4pPr marL="1371600" indent="0">
              <a:buNone/>
              <a:defRPr sz="1200">
                <a:solidFill>
                  <a:srgbClr val="003E74"/>
                </a:solidFill>
              </a:defRPr>
            </a:lvl4pPr>
            <a:lvl5pPr marL="1828800" indent="0">
              <a:buNone/>
              <a:defRPr sz="1200">
                <a:solidFill>
                  <a:srgbClr val="003E74"/>
                </a:solidFill>
              </a:defRPr>
            </a:lvl5pPr>
          </a:lstStyle>
          <a:p>
            <a:pPr lvl="0"/>
            <a:r>
              <a:rPr lang="en-GB" dirty="0"/>
              <a:t>Click to edit presentation title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7095256" y="791391"/>
            <a:ext cx="1591545" cy="257175"/>
          </a:xfrm>
        </p:spPr>
        <p:txBody>
          <a:bodyPr/>
          <a:lstStyle>
            <a:lvl1pPr marL="0" indent="0" algn="r">
              <a:buNone/>
              <a:defRPr sz="1200">
                <a:solidFill>
                  <a:srgbClr val="003E74"/>
                </a:solidFill>
              </a:defRPr>
            </a:lvl1pPr>
          </a:lstStyle>
          <a:p>
            <a:pPr lvl="0"/>
            <a:r>
              <a:rPr lang="en-US" dirty="0"/>
              <a:t>Click to add the date</a:t>
            </a:r>
          </a:p>
        </p:txBody>
      </p:sp>
    </p:spTree>
    <p:extLst>
      <p:ext uri="{BB962C8B-B14F-4D97-AF65-F5344CB8AC3E}">
        <p14:creationId xmlns:p14="http://schemas.microsoft.com/office/powerpoint/2010/main" val="8155768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ollege_Powerpoint_Background.png"/>
          <p:cNvPicPr>
            <a:picLocks noChangeAspect="1"/>
          </p:cNvPicPr>
          <p:nvPr userDrawn="1"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346581"/>
            <a:ext cx="8229600" cy="364410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487908"/>
            <a:ext cx="8229600" cy="507556"/>
          </a:xfrm>
          <a:prstGeom prst="rect">
            <a:avLst/>
          </a:prstGeom>
        </p:spPr>
        <p:txBody>
          <a:bodyPr vert="horz" lIns="0" tIns="45720" rIns="0" bIns="0" rtlCol="0" anchor="ctr">
            <a:no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71950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7061" r:id="rId1"/>
    <p:sldLayoutId id="2147487062" r:id="rId2"/>
    <p:sldLayoutId id="2147487063" r:id="rId3"/>
    <p:sldLayoutId id="2147487064" r:id="rId4"/>
    <p:sldLayoutId id="2147487065" r:id="rId5"/>
    <p:sldLayoutId id="2147487066" r:id="rId6"/>
    <p:sldLayoutId id="2147487067" r:id="rId7"/>
    <p:sldLayoutId id="2147487068" r:id="rId8"/>
    <p:sldLayoutId id="2147487069" r:id="rId9"/>
    <p:sldLayoutId id="2147487071" r:id="rId10"/>
    <p:sldLayoutId id="2147487085" r:id="rId11"/>
  </p:sldLayoutIdLst>
  <p:hf sldNum="0" hdr="0" dt="0"/>
  <p:txStyles>
    <p:titleStyle>
      <a:lvl1pPr algn="l" defTabSz="457200" rtl="0" eaLnBrk="1" latinLnBrk="0" hangingPunct="1">
        <a:spcBef>
          <a:spcPct val="0"/>
        </a:spcBef>
        <a:buNone/>
        <a:defRPr sz="2800" b="1" kern="1200">
          <a:solidFill>
            <a:srgbClr val="0085CA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rgbClr val="0085CA"/>
        </a:buClr>
        <a:buFont typeface="Arial"/>
        <a:buChar char="•"/>
        <a:defRPr sz="18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Clr>
          <a:srgbClr val="0085CA"/>
        </a:buClr>
        <a:buFont typeface="Arial"/>
        <a:buChar char="–"/>
        <a:defRPr sz="18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Clr>
          <a:srgbClr val="0085CA"/>
        </a:buClr>
        <a:buFont typeface="Arial"/>
        <a:buChar char="•"/>
        <a:defRPr sz="12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Clr>
          <a:srgbClr val="0085CA"/>
        </a:buClr>
        <a:buFont typeface="Arial"/>
        <a:buChar char="–"/>
        <a:defRPr sz="12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Clr>
          <a:srgbClr val="0085CA"/>
        </a:buClr>
        <a:buFont typeface="Arial"/>
        <a:buChar char="»"/>
        <a:defRPr sz="12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7" Type="http://schemas.openxmlformats.org/officeDocument/2006/relationships/hyperlink" Target="https://www.dji.com/uk/matrice100/info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slide" Target="slide4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13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6" Type="http://schemas.openxmlformats.org/officeDocument/2006/relationships/slide" Target="slide16.xml"/><Relationship Id="rId5" Type="http://schemas.openxmlformats.org/officeDocument/2006/relationships/slide" Target="slide15.xml"/><Relationship Id="rId4" Type="http://schemas.openxmlformats.org/officeDocument/2006/relationships/slide" Target="slide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2" Type="http://schemas.openxmlformats.org/officeDocument/2006/relationships/slide" Target="slide17.xml"/><Relationship Id="rId1" Type="http://schemas.openxmlformats.org/officeDocument/2006/relationships/slideLayout" Target="../slideLayouts/slideLayout10.xml"/><Relationship Id="rId6" Type="http://schemas.openxmlformats.org/officeDocument/2006/relationships/slide" Target="slide19.xml"/><Relationship Id="rId5" Type="http://schemas.openxmlformats.org/officeDocument/2006/relationships/image" Target="../media/image8.png"/><Relationship Id="rId4" Type="http://schemas.openxmlformats.org/officeDocument/2006/relationships/slide" Target="slide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QiuchenQian_ACSE9_FinalReport.pdf" TargetMode="Externa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Designed for Wireless Power Transfer and Data Collection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Optimal Drones Recharging Scheduling Project 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sz="1600" dirty="0"/>
              <a:t>Qiuchen Qian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10/09/2020</a:t>
            </a:r>
          </a:p>
        </p:txBody>
      </p:sp>
    </p:spTree>
    <p:extLst>
      <p:ext uri="{BB962C8B-B14F-4D97-AF65-F5344CB8AC3E}">
        <p14:creationId xmlns:p14="http://schemas.microsoft.com/office/powerpoint/2010/main" val="6761504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5">
            <a:extLst>
              <a:ext uri="{FF2B5EF4-FFF2-40B4-BE49-F238E27FC236}">
                <a16:creationId xmlns:a16="http://schemas.microsoft.com/office/drawing/2014/main" id="{0D4C40F2-8BA9-4570-9767-B9A13FD85246}"/>
              </a:ext>
            </a:extLst>
          </p:cNvPr>
          <p:cNvSpPr txBox="1">
            <a:spLocks noChangeArrowheads="1"/>
          </p:cNvSpPr>
          <p:nvPr/>
        </p:nvSpPr>
        <p:spPr>
          <a:xfrm>
            <a:off x="5508104" y="260648"/>
            <a:ext cx="5329375" cy="864096"/>
          </a:xfrm>
          <a:prstGeom prst="rect">
            <a:avLst/>
          </a:prstGeom>
        </p:spPr>
        <p:txBody>
          <a:bodyPr vert="horz" lIns="0" tIns="45720" rIns="0" bIns="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kern="1200">
                <a:solidFill>
                  <a:srgbClr val="0085CA"/>
                </a:solidFill>
                <a:latin typeface="Arial"/>
                <a:ea typeface="+mj-ea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GB" sz="3600" b="0" i="1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CONCLUSION</a:t>
            </a:r>
            <a:endParaRPr lang="en-GB" altLang="en-US" sz="3600" b="0" i="1" spc="-50" dirty="0">
              <a:solidFill>
                <a:srgbClr val="000000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" name="object 4">
            <a:extLst>
              <a:ext uri="{FF2B5EF4-FFF2-40B4-BE49-F238E27FC236}">
                <a16:creationId xmlns:a16="http://schemas.microsoft.com/office/drawing/2014/main" id="{51DD6730-AF54-4379-B30F-3A27DB011CD5}"/>
              </a:ext>
            </a:extLst>
          </p:cNvPr>
          <p:cNvSpPr txBox="1"/>
          <p:nvPr/>
        </p:nvSpPr>
        <p:spPr>
          <a:xfrm>
            <a:off x="395536" y="1412776"/>
            <a:ext cx="7991704" cy="47819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2900" marR="0" indent="-342900">
              <a:lnSpc>
                <a:spcPts val="3413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Achievements:</a:t>
            </a:r>
          </a:p>
          <a:p>
            <a:pPr marL="342900" indent="-342900">
              <a:lnSpc>
                <a:spcPts val="3413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GB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Designed a complete system</a:t>
            </a:r>
          </a:p>
          <a:p>
            <a:pPr marL="342900" indent="-342900">
              <a:lnSpc>
                <a:spcPts val="3413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GB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lnSpc>
                <a:spcPts val="3413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GB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Designed parallel scheduling</a:t>
            </a:r>
            <a:r>
              <a:rPr lang="en-GB" baseline="30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</a:p>
          <a:p>
            <a:pPr marL="342900" indent="-342900">
              <a:lnSpc>
                <a:spcPts val="3413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GB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lnSpc>
                <a:spcPts val="3413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GB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Proposed an evaluation approach</a:t>
            </a:r>
          </a:p>
          <a:p>
            <a:pPr marL="342900" indent="-342900">
              <a:lnSpc>
                <a:spcPts val="3413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GB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lnSpc>
                <a:spcPts val="3413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GB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Modified optimization algorithms </a:t>
            </a:r>
          </a:p>
          <a:p>
            <a:pPr marL="342900" marR="0" indent="-342900">
              <a:lnSpc>
                <a:spcPts val="3413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GB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marR="0" indent="-457200">
              <a:lnSpc>
                <a:spcPts val="3413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sz="28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>
              <a:lnSpc>
                <a:spcPts val="3413"/>
              </a:lnSpc>
              <a:spcBef>
                <a:spcPts val="0"/>
              </a:spcBef>
              <a:spcAft>
                <a:spcPts val="0"/>
              </a:spcAft>
            </a:pPr>
            <a:endParaRPr sz="2800" spc="-10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49501FC-976C-4CC3-B5B0-04F6BCE1D06E}"/>
              </a:ext>
            </a:extLst>
          </p:cNvPr>
          <p:cNvSpPr txBox="1"/>
          <p:nvPr/>
        </p:nvSpPr>
        <p:spPr>
          <a:xfrm>
            <a:off x="8789470" y="6469305"/>
            <a:ext cx="5421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tx1"/>
                </a:solidFill>
              </a:rPr>
              <a:t>9</a:t>
            </a:r>
            <a:endParaRPr lang="en-GB" sz="2000" dirty="0">
              <a:solidFill>
                <a:schemeClr val="tx1"/>
              </a:solidFill>
            </a:endParaRPr>
          </a:p>
        </p:txBody>
      </p:sp>
      <p:pic>
        <p:nvPicPr>
          <p:cNvPr id="7" name="图片 6" descr="图片包含 游戏机&#10;&#10;描述已自动生成">
            <a:extLst>
              <a:ext uri="{FF2B5EF4-FFF2-40B4-BE49-F238E27FC236}">
                <a16:creationId xmlns:a16="http://schemas.microsoft.com/office/drawing/2014/main" id="{CCC8049B-47B8-448C-8349-E35B45DCA4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0752" y="1095222"/>
            <a:ext cx="4043736" cy="5193326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7EC3E93D-2661-41C5-A4BB-DC24F293C90D}"/>
              </a:ext>
            </a:extLst>
          </p:cNvPr>
          <p:cNvSpPr txBox="1"/>
          <p:nvPr/>
        </p:nvSpPr>
        <p:spPr>
          <a:xfrm>
            <a:off x="9468" y="6530861"/>
            <a:ext cx="87220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aseline="30000" dirty="0"/>
              <a:t>[1] A. Y. S. Pandiyan, M. E. </a:t>
            </a:r>
            <a:r>
              <a:rPr lang="en-GB" sz="1400" baseline="30000" dirty="0" err="1"/>
              <a:t>Kiziroglou</a:t>
            </a:r>
            <a:r>
              <a:rPr lang="en-GB" sz="1400" baseline="30000" dirty="0"/>
              <a:t>, D. E. Boyle,  S. W. Wright, and E. M. </a:t>
            </a:r>
            <a:r>
              <a:rPr lang="en-GB" sz="1400" baseline="30000" dirty="0" err="1"/>
              <a:t>Yeatman</a:t>
            </a:r>
            <a:r>
              <a:rPr lang="en-GB" sz="1400" baseline="30000" dirty="0"/>
              <a:t>, "Optimal energy management of two stage energy distribution systems using clustering algorithm," in \</a:t>
            </a:r>
            <a:r>
              <a:rPr lang="en-GB" sz="1400" baseline="30000" dirty="0" err="1"/>
              <a:t>textit</a:t>
            </a:r>
            <a:r>
              <a:rPr lang="en-GB" sz="1400" baseline="30000" dirty="0"/>
              <a:t>{IEEE POWERMEMS}, 2019.</a:t>
            </a:r>
          </a:p>
          <a:p>
            <a:endParaRPr lang="en-GB" sz="1400" baseline="30000" dirty="0"/>
          </a:p>
        </p:txBody>
      </p:sp>
    </p:spTree>
    <p:extLst>
      <p:ext uri="{BB962C8B-B14F-4D97-AF65-F5344CB8AC3E}">
        <p14:creationId xmlns:p14="http://schemas.microsoft.com/office/powerpoint/2010/main" val="3320293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47750522-328F-495C-AC17-4B89B1F5F9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8780" y="1101109"/>
            <a:ext cx="4329385" cy="2578833"/>
          </a:xfrm>
          <a:prstGeom prst="rect">
            <a:avLst/>
          </a:prstGeom>
        </p:spPr>
      </p:pic>
      <p:sp>
        <p:nvSpPr>
          <p:cNvPr id="5" name="Rectangle 5">
            <a:extLst>
              <a:ext uri="{FF2B5EF4-FFF2-40B4-BE49-F238E27FC236}">
                <a16:creationId xmlns:a16="http://schemas.microsoft.com/office/drawing/2014/main" id="{0D4C40F2-8BA9-4570-9767-B9A13FD85246}"/>
              </a:ext>
            </a:extLst>
          </p:cNvPr>
          <p:cNvSpPr txBox="1">
            <a:spLocks noChangeArrowheads="1"/>
          </p:cNvSpPr>
          <p:nvPr/>
        </p:nvSpPr>
        <p:spPr>
          <a:xfrm>
            <a:off x="5148064" y="0"/>
            <a:ext cx="5329375" cy="864096"/>
          </a:xfrm>
          <a:prstGeom prst="rect">
            <a:avLst/>
          </a:prstGeom>
        </p:spPr>
        <p:txBody>
          <a:bodyPr vert="horz" lIns="0" tIns="45720" rIns="0" bIns="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kern="1200">
                <a:solidFill>
                  <a:srgbClr val="0085CA"/>
                </a:solidFill>
                <a:latin typeface="Arial"/>
                <a:ea typeface="+mj-ea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GB" altLang="en-US" sz="3600" b="0" i="1" spc="-5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FUTURE WORK</a:t>
            </a:r>
          </a:p>
        </p:txBody>
      </p:sp>
      <p:sp>
        <p:nvSpPr>
          <p:cNvPr id="2" name="object 4">
            <a:extLst>
              <a:ext uri="{FF2B5EF4-FFF2-40B4-BE49-F238E27FC236}">
                <a16:creationId xmlns:a16="http://schemas.microsoft.com/office/drawing/2014/main" id="{51DD6730-AF54-4379-B30F-3A27DB011CD5}"/>
              </a:ext>
            </a:extLst>
          </p:cNvPr>
          <p:cNvSpPr txBox="1"/>
          <p:nvPr/>
        </p:nvSpPr>
        <p:spPr>
          <a:xfrm>
            <a:off x="288117" y="1196752"/>
            <a:ext cx="7991704" cy="73980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2900" indent="-342900">
              <a:lnSpc>
                <a:spcPts val="3413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Existing limitations…</a:t>
            </a:r>
            <a:endParaRPr lang="en-US" altLang="zh-CN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marR="0" indent="-342900">
              <a:lnSpc>
                <a:spcPts val="3413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marR="0" indent="-342900">
              <a:lnSpc>
                <a:spcPts val="3413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3D space</a:t>
            </a:r>
            <a:r>
              <a:rPr lang="en-GB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marL="342900" marR="0" indent="-342900">
              <a:lnSpc>
                <a:spcPts val="3413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altLang="zh-CN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Consider PDV flight height</a:t>
            </a:r>
          </a:p>
          <a:p>
            <a:pPr marL="342900" marR="0" indent="-342900">
              <a:lnSpc>
                <a:spcPts val="3413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altLang="zh-CN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Consider effect of angle to IPT </a:t>
            </a:r>
            <a:endParaRPr lang="en-GB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R="0">
              <a:lnSpc>
                <a:spcPts val="3413"/>
              </a:lnSpc>
              <a:spcBef>
                <a:spcPts val="0"/>
              </a:spcBef>
              <a:spcAft>
                <a:spcPts val="0"/>
              </a:spcAft>
            </a:pPr>
            <a:endParaRPr lang="en-GB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marR="0" indent="-342900">
              <a:lnSpc>
                <a:spcPts val="3413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Weather:</a:t>
            </a:r>
          </a:p>
          <a:p>
            <a:pPr marL="457200" marR="0" indent="-457200">
              <a:lnSpc>
                <a:spcPts val="3413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GB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Wind effect to normal flight (flight speed, energy cost)</a:t>
            </a:r>
          </a:p>
          <a:p>
            <a:pPr marL="457200" marR="0" indent="-457200">
              <a:lnSpc>
                <a:spcPts val="3413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GB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When performing IPT… (Re-calculate angle)</a:t>
            </a:r>
          </a:p>
          <a:p>
            <a:pPr marL="342900" marR="0" indent="-342900">
              <a:lnSpc>
                <a:spcPts val="3413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marR="0" indent="-342900">
              <a:lnSpc>
                <a:spcPts val="3413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Battery:</a:t>
            </a:r>
          </a:p>
          <a:p>
            <a:pPr marL="342900" indent="-342900">
              <a:lnSpc>
                <a:spcPts val="3413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GB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Hybrid system of super capacitor and Li-ion battery</a:t>
            </a:r>
          </a:p>
          <a:p>
            <a:pPr marL="457200" marR="0" indent="-457200">
              <a:lnSpc>
                <a:spcPts val="3413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GB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R="0">
              <a:lnSpc>
                <a:spcPts val="3413"/>
              </a:lnSpc>
              <a:spcBef>
                <a:spcPts val="0"/>
              </a:spcBef>
              <a:spcAft>
                <a:spcPts val="0"/>
              </a:spcAft>
            </a:pPr>
            <a:endParaRPr lang="en-GB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marR="0" indent="-457200">
              <a:lnSpc>
                <a:spcPts val="3413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GB" sz="28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marR="0" indent="-457200">
              <a:lnSpc>
                <a:spcPts val="3413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sz="28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>
              <a:lnSpc>
                <a:spcPts val="3413"/>
              </a:lnSpc>
              <a:spcBef>
                <a:spcPts val="0"/>
              </a:spcBef>
              <a:spcAft>
                <a:spcPts val="0"/>
              </a:spcAft>
            </a:pPr>
            <a:endParaRPr sz="2800" spc="-10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405653CE-7BE0-4D90-8CA5-E17C8BCF8A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6801" y="1016608"/>
            <a:ext cx="2770533" cy="2770533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72A71293-96F8-437D-A158-704F74C36E90}"/>
              </a:ext>
            </a:extLst>
          </p:cNvPr>
          <p:cNvSpPr txBox="1"/>
          <p:nvPr/>
        </p:nvSpPr>
        <p:spPr>
          <a:xfrm>
            <a:off x="7988923" y="2276878"/>
            <a:ext cx="120206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Angle effect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21F3E85-BA87-4591-9C1C-9708F0AE6874}"/>
              </a:ext>
            </a:extLst>
          </p:cNvPr>
          <p:cNvSpPr txBox="1"/>
          <p:nvPr/>
        </p:nvSpPr>
        <p:spPr>
          <a:xfrm>
            <a:off x="8627237" y="6457890"/>
            <a:ext cx="5421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10</a:t>
            </a:r>
            <a:endParaRPr lang="en-GB" sz="2000" dirty="0">
              <a:solidFill>
                <a:schemeClr val="tx1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359F8E0-5C66-475C-B995-345E3F9A795D}"/>
              </a:ext>
            </a:extLst>
          </p:cNvPr>
          <p:cNvSpPr txBox="1"/>
          <p:nvPr/>
        </p:nvSpPr>
        <p:spPr>
          <a:xfrm>
            <a:off x="4256240" y="3787141"/>
            <a:ext cx="42839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Received Signal Strength Indicator (RSSI) value [6]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DBE58F5-1A42-4251-B312-7B4BE563C5AF}"/>
              </a:ext>
            </a:extLst>
          </p:cNvPr>
          <p:cNvSpPr txBox="1"/>
          <p:nvPr/>
        </p:nvSpPr>
        <p:spPr>
          <a:xfrm>
            <a:off x="9468" y="6530861"/>
            <a:ext cx="8722041" cy="3795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aseline="30000" dirty="0"/>
              <a:t>[1] Y. Qin, D. Boyle, E. </a:t>
            </a:r>
            <a:r>
              <a:rPr lang="en-GB" sz="1400" baseline="30000" dirty="0" err="1"/>
              <a:t>Yeatman</a:t>
            </a:r>
            <a:r>
              <a:rPr lang="en-GB" sz="1400" baseline="30000" dirty="0"/>
              <a:t>, “Efficient and Reliable Aerial Communication with Wireless Sensors,” in IEEE Internet of Things Journal, Vol. 6, Issue 5, 2019.  </a:t>
            </a:r>
          </a:p>
        </p:txBody>
      </p:sp>
    </p:spTree>
    <p:extLst>
      <p:ext uri="{BB962C8B-B14F-4D97-AF65-F5344CB8AC3E}">
        <p14:creationId xmlns:p14="http://schemas.microsoft.com/office/powerpoint/2010/main" val="3258273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5">
            <a:extLst>
              <a:ext uri="{FF2B5EF4-FFF2-40B4-BE49-F238E27FC236}">
                <a16:creationId xmlns:a16="http://schemas.microsoft.com/office/drawing/2014/main" id="{0D4C40F2-8BA9-4570-9767-B9A13FD85246}"/>
              </a:ext>
            </a:extLst>
          </p:cNvPr>
          <p:cNvSpPr txBox="1">
            <a:spLocks noChangeArrowheads="1"/>
          </p:cNvSpPr>
          <p:nvPr/>
        </p:nvSpPr>
        <p:spPr>
          <a:xfrm>
            <a:off x="3814625" y="2060848"/>
            <a:ext cx="5329375" cy="864096"/>
          </a:xfrm>
          <a:prstGeom prst="rect">
            <a:avLst/>
          </a:prstGeom>
        </p:spPr>
        <p:txBody>
          <a:bodyPr vert="horz" lIns="0" tIns="45720" rIns="0" bIns="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kern="1200">
                <a:solidFill>
                  <a:srgbClr val="0085CA"/>
                </a:solidFill>
                <a:latin typeface="Arial"/>
                <a:ea typeface="+mj-ea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GB" altLang="en-US" sz="3600" b="0" i="1" spc="-5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Q &amp; A </a:t>
            </a:r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3B6F90D7-39A7-4565-9067-9EC019D12F91}"/>
              </a:ext>
            </a:extLst>
          </p:cNvPr>
          <p:cNvSpPr txBox="1">
            <a:spLocks noChangeArrowheads="1"/>
          </p:cNvSpPr>
          <p:nvPr/>
        </p:nvSpPr>
        <p:spPr>
          <a:xfrm>
            <a:off x="2195736" y="3645024"/>
            <a:ext cx="5329375" cy="864096"/>
          </a:xfrm>
          <a:prstGeom prst="rect">
            <a:avLst/>
          </a:prstGeom>
        </p:spPr>
        <p:txBody>
          <a:bodyPr vert="horz" lIns="0" tIns="45720" rIns="0" bIns="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kern="1200">
                <a:solidFill>
                  <a:srgbClr val="0085CA"/>
                </a:solidFill>
                <a:latin typeface="Arial"/>
                <a:ea typeface="+mj-ea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GB" altLang="en-US" sz="3600" b="0" i="1" spc="-5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Thank you for watching !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955786D-FADD-463A-9825-3E7C28449673}"/>
              </a:ext>
            </a:extLst>
          </p:cNvPr>
          <p:cNvSpPr txBox="1"/>
          <p:nvPr/>
        </p:nvSpPr>
        <p:spPr>
          <a:xfrm>
            <a:off x="8676456" y="6488916"/>
            <a:ext cx="5421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tx1"/>
                </a:solidFill>
              </a:rPr>
              <a:t>12</a:t>
            </a:r>
            <a:endParaRPr lang="en-GB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46844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5">
            <a:extLst>
              <a:ext uri="{FF2B5EF4-FFF2-40B4-BE49-F238E27FC236}">
                <a16:creationId xmlns:a16="http://schemas.microsoft.com/office/drawing/2014/main" id="{7281332E-2D4B-406A-B013-D57716F6665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925528" y="176794"/>
            <a:ext cx="5329375" cy="864096"/>
          </a:xfrm>
        </p:spPr>
        <p:txBody>
          <a:bodyPr/>
          <a:lstStyle/>
          <a:p>
            <a:pPr eaLnBrk="1" hangingPunct="1"/>
            <a:r>
              <a:rPr lang="en-GB" altLang="en-US" sz="3600" b="0" i="1" spc="-5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SENSORS &amp; PDV SELECTION</a:t>
            </a:r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E30267D8-CF80-4BCA-9F66-29DBEA53698A}"/>
              </a:ext>
            </a:extLst>
          </p:cNvPr>
          <p:cNvSpPr txBox="1"/>
          <p:nvPr/>
        </p:nvSpPr>
        <p:spPr>
          <a:xfrm>
            <a:off x="612916" y="1360924"/>
            <a:ext cx="4318111" cy="521796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2900" marR="0" indent="-342900">
              <a:lnSpc>
                <a:spcPts val="3413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Pressure Sensor:</a:t>
            </a:r>
          </a:p>
          <a:p>
            <a:pPr marR="0">
              <a:lnSpc>
                <a:spcPts val="3413"/>
              </a:lnSpc>
              <a:spcBef>
                <a:spcPts val="0"/>
              </a:spcBef>
              <a:spcAft>
                <a:spcPts val="0"/>
              </a:spcAft>
            </a:pPr>
            <a:r>
              <a:rPr lang="en-GB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- NPA300</a:t>
            </a:r>
          </a:p>
          <a:p>
            <a:pPr marR="0">
              <a:lnSpc>
                <a:spcPts val="3413"/>
              </a:lnSpc>
              <a:spcBef>
                <a:spcPts val="0"/>
              </a:spcBef>
              <a:spcAft>
                <a:spcPts val="0"/>
              </a:spcAft>
            </a:pPr>
            <a:endParaRPr lang="en-GB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R="0">
              <a:lnSpc>
                <a:spcPts val="3413"/>
              </a:lnSpc>
              <a:spcBef>
                <a:spcPts val="0"/>
              </a:spcBef>
              <a:spcAft>
                <a:spcPts val="0"/>
              </a:spcAft>
            </a:pPr>
            <a:endParaRPr lang="en-GB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R="0">
              <a:lnSpc>
                <a:spcPts val="3413"/>
              </a:lnSpc>
              <a:spcBef>
                <a:spcPts val="0"/>
              </a:spcBef>
              <a:spcAft>
                <a:spcPts val="0"/>
              </a:spcAft>
            </a:pPr>
            <a:endParaRPr lang="en-GB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marR="0" indent="-342900">
              <a:lnSpc>
                <a:spcPts val="3413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marR="0" indent="-342900">
              <a:lnSpc>
                <a:spcPts val="3413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Temperature Sensor:</a:t>
            </a:r>
          </a:p>
          <a:p>
            <a:pPr marR="0">
              <a:lnSpc>
                <a:spcPts val="3413"/>
              </a:lnSpc>
              <a:spcBef>
                <a:spcPts val="0"/>
              </a:spcBef>
              <a:spcAft>
                <a:spcPts val="0"/>
              </a:spcAft>
            </a:pPr>
            <a:r>
              <a:rPr lang="en-GB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- LMT84</a:t>
            </a:r>
          </a:p>
          <a:p>
            <a:pPr marR="0">
              <a:lnSpc>
                <a:spcPts val="3413"/>
              </a:lnSpc>
              <a:spcBef>
                <a:spcPts val="0"/>
              </a:spcBef>
              <a:spcAft>
                <a:spcPts val="0"/>
              </a:spcAft>
            </a:pPr>
            <a:endParaRPr lang="en-GB" sz="28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marR="0" indent="-457200">
              <a:lnSpc>
                <a:spcPts val="3413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sz="28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marR="0" indent="-457200">
              <a:lnSpc>
                <a:spcPts val="3413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sz="28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>
              <a:lnSpc>
                <a:spcPts val="3413"/>
              </a:lnSpc>
              <a:spcBef>
                <a:spcPts val="0"/>
              </a:spcBef>
              <a:spcAft>
                <a:spcPts val="0"/>
              </a:spcAft>
            </a:pPr>
            <a:endParaRPr sz="2800" spc="-10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B73D0D2-B7A0-4A75-9500-61A16B11F897}"/>
              </a:ext>
            </a:extLst>
          </p:cNvPr>
          <p:cNvSpPr/>
          <p:nvPr/>
        </p:nvSpPr>
        <p:spPr>
          <a:xfrm>
            <a:off x="8291809" y="5938561"/>
            <a:ext cx="737701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altLang="zh-CN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3" action="ppaction://hlinksldjump"/>
              </a:rPr>
              <a:t>Back</a:t>
            </a:r>
            <a:endParaRPr lang="zh-CN" altLang="en-US" sz="1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BBAFC81-8173-494F-B311-899DC81D23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9449" y="5012513"/>
            <a:ext cx="1778139" cy="1116647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4A26EF1E-7FEF-46AF-B1FF-9BF811CB0C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5933" y="2276872"/>
            <a:ext cx="1490002" cy="1291863"/>
          </a:xfrm>
          <a:prstGeom prst="rect">
            <a:avLst/>
          </a:prstGeom>
        </p:spPr>
      </p:pic>
      <p:sp>
        <p:nvSpPr>
          <p:cNvPr id="5" name="object 4">
            <a:extLst>
              <a:ext uri="{FF2B5EF4-FFF2-40B4-BE49-F238E27FC236}">
                <a16:creationId xmlns:a16="http://schemas.microsoft.com/office/drawing/2014/main" id="{507F35BC-EC10-4DA0-A181-E82AB768F6A2}"/>
              </a:ext>
            </a:extLst>
          </p:cNvPr>
          <p:cNvSpPr txBox="1"/>
          <p:nvPr/>
        </p:nvSpPr>
        <p:spPr>
          <a:xfrm>
            <a:off x="4707176" y="1339266"/>
            <a:ext cx="3993248" cy="434593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2900" marR="0" indent="-342900">
              <a:lnSpc>
                <a:spcPts val="3413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marR="0" indent="-342900">
              <a:lnSpc>
                <a:spcPts val="3413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marR="0" indent="-342900">
              <a:lnSpc>
                <a:spcPts val="3413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marR="0" indent="-342900">
              <a:lnSpc>
                <a:spcPts val="3413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Power Delivery Vehicle:</a:t>
            </a:r>
          </a:p>
          <a:p>
            <a:pPr marR="0">
              <a:lnSpc>
                <a:spcPts val="3413"/>
              </a:lnSpc>
              <a:spcBef>
                <a:spcPts val="0"/>
              </a:spcBef>
              <a:spcAft>
                <a:spcPts val="0"/>
              </a:spcAft>
            </a:pPr>
            <a:r>
              <a:rPr lang="en-GB" sz="2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en-GB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 DJI </a:t>
            </a:r>
            <a:r>
              <a:rPr lang="en-GB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Matrice</a:t>
            </a:r>
            <a:r>
              <a:rPr lang="en-GB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100 (M</a:t>
            </a:r>
            <a:r>
              <a:rPr lang="en-US" altLang="zh-CN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100</a:t>
            </a:r>
            <a:r>
              <a:rPr lang="en-GB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marL="457200" marR="0" indent="-457200">
              <a:lnSpc>
                <a:spcPts val="3413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sz="28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marR="0" indent="-457200">
              <a:lnSpc>
                <a:spcPts val="3413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sz="28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ts val="3413"/>
              </a:lnSpc>
              <a:spcBef>
                <a:spcPts val="0"/>
              </a:spcBef>
              <a:spcAft>
                <a:spcPts val="0"/>
              </a:spcAft>
            </a:pPr>
            <a:endParaRPr lang="en-GB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R="0">
              <a:lnSpc>
                <a:spcPts val="3413"/>
              </a:lnSpc>
              <a:spcBef>
                <a:spcPts val="0"/>
              </a:spcBef>
              <a:spcAft>
                <a:spcPts val="0"/>
              </a:spcAft>
            </a:pPr>
            <a:endParaRPr lang="en-GB" sz="28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>
              <a:lnSpc>
                <a:spcPts val="3413"/>
              </a:lnSpc>
              <a:spcBef>
                <a:spcPts val="0"/>
              </a:spcBef>
              <a:spcAft>
                <a:spcPts val="0"/>
              </a:spcAft>
            </a:pPr>
            <a:endParaRPr sz="2800" spc="-10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B3B941E1-D094-432C-816F-67E0DBFA2445}"/>
              </a:ext>
            </a:extLst>
          </p:cNvPr>
          <p:cNvSpPr txBox="1"/>
          <p:nvPr/>
        </p:nvSpPr>
        <p:spPr>
          <a:xfrm>
            <a:off x="2625828" y="3339835"/>
            <a:ext cx="14328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NPA300</a:t>
            </a:r>
            <a:r>
              <a:rPr lang="en-GB" sz="1600" baseline="30000" dirty="0"/>
              <a:t>1</a:t>
            </a:r>
            <a:r>
              <a:rPr lang="en-GB" sz="1600" dirty="0"/>
              <a:t> 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B7F7FEE2-1D0B-4A01-ADD9-7C24F8977B3B}"/>
              </a:ext>
            </a:extLst>
          </p:cNvPr>
          <p:cNvSpPr txBox="1"/>
          <p:nvPr/>
        </p:nvSpPr>
        <p:spPr>
          <a:xfrm>
            <a:off x="2625827" y="5845433"/>
            <a:ext cx="14328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LMT84</a:t>
            </a:r>
            <a:r>
              <a:rPr lang="en-GB" sz="1600" baseline="30000" dirty="0"/>
              <a:t>2</a:t>
            </a:r>
            <a:r>
              <a:rPr lang="en-GB" sz="1600" dirty="0"/>
              <a:t> 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09A30EAB-7E49-42DD-9AAA-7A46543885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88530" y="3781315"/>
            <a:ext cx="2304674" cy="1512038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0034317F-C668-4EF6-962B-EF59DC7552A6}"/>
              </a:ext>
            </a:extLst>
          </p:cNvPr>
          <p:cNvSpPr txBox="1"/>
          <p:nvPr/>
        </p:nvSpPr>
        <p:spPr>
          <a:xfrm>
            <a:off x="6590216" y="5143428"/>
            <a:ext cx="1479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DJI M100</a:t>
            </a:r>
            <a:r>
              <a:rPr lang="en-US" sz="1600" baseline="30000" dirty="0"/>
              <a:t>3</a:t>
            </a:r>
            <a:r>
              <a:rPr lang="en-GB" sz="1600" dirty="0"/>
              <a:t> 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F645422-5CC3-4C49-BFD7-85E0D6DE15DF}"/>
              </a:ext>
            </a:extLst>
          </p:cNvPr>
          <p:cNvSpPr txBox="1"/>
          <p:nvPr/>
        </p:nvSpPr>
        <p:spPr>
          <a:xfrm>
            <a:off x="8476572" y="6484850"/>
            <a:ext cx="8950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tx1"/>
                </a:solidFill>
              </a:rPr>
              <a:t>3-1</a:t>
            </a:r>
            <a:endParaRPr lang="en-GB" sz="2000" dirty="0">
              <a:solidFill>
                <a:schemeClr val="tx1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36E3BB4-087E-456D-B3B5-35721AC542E6}"/>
              </a:ext>
            </a:extLst>
          </p:cNvPr>
          <p:cNvSpPr txBox="1"/>
          <p:nvPr/>
        </p:nvSpPr>
        <p:spPr>
          <a:xfrm>
            <a:off x="-5254" y="6531637"/>
            <a:ext cx="8722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baseline="30000" dirty="0"/>
              <a:t>[1] Amphenol, Advanced, and Sensors. (11-Nov-2019). Available: https://www.amphenol-sensors.com/en/novasensor/pressure-sensors/3161-npa-series</a:t>
            </a:r>
          </a:p>
          <a:p>
            <a:r>
              <a:rPr lang="en-GB" sz="900" baseline="30000" dirty="0"/>
              <a:t>[2] LMT84 1.5-V, SC70/TO-92/TO-92S, Analog Temperature Sensors Data Sheet, EATON, Nov. 2016.</a:t>
            </a:r>
          </a:p>
          <a:p>
            <a:r>
              <a:rPr lang="en-GB" sz="900" baseline="30000" dirty="0"/>
              <a:t>[3] DJI </a:t>
            </a:r>
            <a:r>
              <a:rPr lang="en-GB" sz="900" baseline="30000" dirty="0" err="1"/>
              <a:t>Matrice</a:t>
            </a:r>
            <a:r>
              <a:rPr lang="en-GB" sz="900" baseline="30000" dirty="0"/>
              <a:t> 100 User Manual, Mar 2016. [Online]. Available: </a:t>
            </a:r>
            <a:r>
              <a:rPr lang="en-GB" sz="900" baseline="30000" dirty="0">
                <a:hlinkClick r:id="rId7"/>
              </a:rPr>
              <a:t>https://www.dji.com/uk/matrice100/info</a:t>
            </a:r>
            <a:endParaRPr lang="en-GB" sz="900" baseline="30000" dirty="0"/>
          </a:p>
        </p:txBody>
      </p:sp>
    </p:spTree>
    <p:extLst>
      <p:ext uri="{BB962C8B-B14F-4D97-AF65-F5344CB8AC3E}">
        <p14:creationId xmlns:p14="http://schemas.microsoft.com/office/powerpoint/2010/main" val="33125862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52406EDF-123F-4C2E-A950-149FE2E94D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2648" y="1412776"/>
            <a:ext cx="4935382" cy="4392488"/>
          </a:xfrm>
          <a:prstGeom prst="rect">
            <a:avLst/>
          </a:prstGeom>
          <a:noFill/>
        </p:spPr>
      </p:pic>
      <p:sp>
        <p:nvSpPr>
          <p:cNvPr id="10" name="Rectangle 5">
            <a:extLst>
              <a:ext uri="{FF2B5EF4-FFF2-40B4-BE49-F238E27FC236}">
                <a16:creationId xmlns:a16="http://schemas.microsoft.com/office/drawing/2014/main" id="{7281332E-2D4B-406A-B013-D57716F6665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203065" y="230717"/>
            <a:ext cx="5329375" cy="864096"/>
          </a:xfrm>
        </p:spPr>
        <p:txBody>
          <a:bodyPr/>
          <a:lstStyle/>
          <a:p>
            <a:pPr eaLnBrk="1" hangingPunct="1"/>
            <a:r>
              <a:rPr lang="en-GB" sz="3600" b="0" i="1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ENVIRONMENT SIMULATION</a:t>
            </a:r>
            <a:endParaRPr lang="en-GB" altLang="en-US" sz="3600" b="0" i="1" spc="-50" dirty="0">
              <a:solidFill>
                <a:srgbClr val="000000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E30267D8-CF80-4BCA-9F66-29DBEA53698A}"/>
              </a:ext>
            </a:extLst>
          </p:cNvPr>
          <p:cNvSpPr txBox="1"/>
          <p:nvPr/>
        </p:nvSpPr>
        <p:spPr>
          <a:xfrm>
            <a:off x="169400" y="1412776"/>
            <a:ext cx="3993248" cy="56539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0">
              <a:lnSpc>
                <a:spcPts val="3413"/>
              </a:lnSpc>
              <a:spcBef>
                <a:spcPts val="0"/>
              </a:spcBef>
              <a:spcAft>
                <a:spcPts val="0"/>
              </a:spcAft>
            </a:pPr>
            <a:r>
              <a:rPr lang="en-GB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Simplified system model:</a:t>
            </a:r>
          </a:p>
          <a:p>
            <a:pPr marL="457200" marR="0" indent="-457200">
              <a:lnSpc>
                <a:spcPts val="3413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2D square</a:t>
            </a:r>
          </a:p>
          <a:p>
            <a:pPr marL="457200" marR="0" indent="-457200">
              <a:lnSpc>
                <a:spcPts val="3413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marR="0" indent="-457200">
              <a:lnSpc>
                <a:spcPts val="3413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Single Base Station (</a:t>
            </a:r>
            <a:r>
              <a:rPr lang="en-GB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center</a:t>
            </a:r>
            <a:r>
              <a:rPr lang="en-GB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marL="457200" marR="0" indent="-457200">
              <a:lnSpc>
                <a:spcPts val="3413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marR="0" indent="-457200">
              <a:lnSpc>
                <a:spcPts val="3413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Randomly deployed sensors</a:t>
            </a:r>
          </a:p>
          <a:p>
            <a:pPr marL="457200" marR="0" indent="-457200">
              <a:lnSpc>
                <a:spcPts val="3413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marR="0" indent="-457200">
              <a:lnSpc>
                <a:spcPts val="3413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 external interference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(i.e. weather, obstacles</a:t>
            </a:r>
            <a:r>
              <a:rPr lang="en-GB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</a:t>
            </a:r>
            <a:r>
              <a:rPr lang="zh-CN" alt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altLang="zh-CN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etc.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en-GB" sz="28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marR="0" indent="-457200">
              <a:lnSpc>
                <a:spcPts val="3413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sz="28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marR="0" indent="-457200">
              <a:lnSpc>
                <a:spcPts val="3413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sz="28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marR="0" indent="-457200">
              <a:lnSpc>
                <a:spcPts val="3413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sz="28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>
              <a:lnSpc>
                <a:spcPts val="3413"/>
              </a:lnSpc>
              <a:spcBef>
                <a:spcPts val="0"/>
              </a:spcBef>
              <a:spcAft>
                <a:spcPts val="0"/>
              </a:spcAft>
            </a:pPr>
            <a:endParaRPr sz="2800" spc="-10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B73D0D2-B7A0-4A75-9500-61A16B11F897}"/>
              </a:ext>
            </a:extLst>
          </p:cNvPr>
          <p:cNvSpPr/>
          <p:nvPr/>
        </p:nvSpPr>
        <p:spPr>
          <a:xfrm>
            <a:off x="8291809" y="5938561"/>
            <a:ext cx="737701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altLang="zh-CN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3" action="ppaction://hlinksldjump"/>
              </a:rPr>
              <a:t>Back</a:t>
            </a:r>
            <a:endParaRPr lang="zh-CN" altLang="en-US" sz="1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98F145D-22E5-4EFD-8E3D-B5D7807D96A9}"/>
              </a:ext>
            </a:extLst>
          </p:cNvPr>
          <p:cNvSpPr txBox="1"/>
          <p:nvPr/>
        </p:nvSpPr>
        <p:spPr>
          <a:xfrm>
            <a:off x="4813635" y="5810385"/>
            <a:ext cx="33422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An example of SN deployment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9C25F71-2AC2-4B4C-8E1E-7D35F177761B}"/>
              </a:ext>
            </a:extLst>
          </p:cNvPr>
          <p:cNvSpPr txBox="1"/>
          <p:nvPr/>
        </p:nvSpPr>
        <p:spPr>
          <a:xfrm>
            <a:off x="8527051" y="6488916"/>
            <a:ext cx="8950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tx1"/>
                </a:solidFill>
              </a:rPr>
              <a:t>3-2</a:t>
            </a:r>
            <a:endParaRPr lang="en-GB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68080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>
            <a:extLst>
              <a:ext uri="{FF2B5EF4-FFF2-40B4-BE49-F238E27FC236}">
                <a16:creationId xmlns:a16="http://schemas.microsoft.com/office/drawing/2014/main" id="{3654352F-A1BF-4FD3-A3A7-ACED81C85FEC}"/>
              </a:ext>
            </a:extLst>
          </p:cNvPr>
          <p:cNvSpPr txBox="1">
            <a:spLocks noChangeArrowheads="1"/>
          </p:cNvSpPr>
          <p:nvPr/>
        </p:nvSpPr>
        <p:spPr>
          <a:xfrm>
            <a:off x="3357425" y="241416"/>
            <a:ext cx="5329375" cy="864096"/>
          </a:xfrm>
          <a:prstGeom prst="rect">
            <a:avLst/>
          </a:prstGeom>
        </p:spPr>
        <p:txBody>
          <a:bodyPr vert="horz" lIns="0" tIns="45720" rIns="0" bIns="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kern="1200">
                <a:solidFill>
                  <a:srgbClr val="0085CA"/>
                </a:solidFill>
                <a:latin typeface="Arial"/>
                <a:ea typeface="+mj-ea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endParaRPr lang="en-GB" altLang="en-US" sz="3600" b="0" i="1" spc="-50" dirty="0">
              <a:solidFill>
                <a:srgbClr val="000000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4C1DCCB-FF2F-4BF1-A868-1C881EA32C2C}"/>
              </a:ext>
            </a:extLst>
          </p:cNvPr>
          <p:cNvSpPr txBox="1"/>
          <p:nvPr/>
        </p:nvSpPr>
        <p:spPr>
          <a:xfrm>
            <a:off x="3059832" y="4889498"/>
            <a:ext cx="38884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Different PDV approach strategies 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E1A522BD-B30C-4F4F-B745-8443CB1074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2063962"/>
            <a:ext cx="8786451" cy="2730076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3C1F5F1E-7AB7-4580-81D7-940C80C59901}"/>
              </a:ext>
            </a:extLst>
          </p:cNvPr>
          <p:cNvSpPr/>
          <p:nvPr/>
        </p:nvSpPr>
        <p:spPr>
          <a:xfrm>
            <a:off x="8291809" y="5938561"/>
            <a:ext cx="737701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altLang="zh-CN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3" action="ppaction://hlinksldjump"/>
              </a:rPr>
              <a:t>Back</a:t>
            </a:r>
            <a:endParaRPr lang="zh-CN" altLang="en-US" sz="1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Rectangle 5">
            <a:extLst>
              <a:ext uri="{FF2B5EF4-FFF2-40B4-BE49-F238E27FC236}">
                <a16:creationId xmlns:a16="http://schemas.microsoft.com/office/drawing/2014/main" id="{288717C7-5D4C-428C-94BE-40E14A2D14F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491880" y="241416"/>
            <a:ext cx="6408712" cy="864096"/>
          </a:xfrm>
        </p:spPr>
        <p:txBody>
          <a:bodyPr/>
          <a:lstStyle/>
          <a:p>
            <a:pPr eaLnBrk="1" hangingPunct="1"/>
            <a:r>
              <a:rPr lang="en-GB" altLang="en-US" sz="3600" b="0" i="1" spc="-5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GPS &amp; UWB APPROACHING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A108F66-2867-44CB-9C8F-FC8F92E2F052}"/>
              </a:ext>
            </a:extLst>
          </p:cNvPr>
          <p:cNvSpPr txBox="1"/>
          <p:nvPr/>
        </p:nvSpPr>
        <p:spPr>
          <a:xfrm>
            <a:off x="8532440" y="6488916"/>
            <a:ext cx="8950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tx1"/>
                </a:solidFill>
              </a:rPr>
              <a:t>3-3</a:t>
            </a:r>
            <a:endParaRPr lang="en-GB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89591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DB7DC0B0-59F9-44B1-9A2F-70114C3B073A}"/>
              </a:ext>
            </a:extLst>
          </p:cNvPr>
          <p:cNvSpPr/>
          <p:nvPr/>
        </p:nvSpPr>
        <p:spPr>
          <a:xfrm>
            <a:off x="8291809" y="5938561"/>
            <a:ext cx="737701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altLang="zh-CN" sz="1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2" action="ppaction://hlinksldjump"/>
              </a:rPr>
              <a:t>Back</a:t>
            </a:r>
            <a:endParaRPr lang="zh-CN" altLang="en-US" sz="1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09D0D245-4ACF-46BE-B378-3FA649B44E0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620798" y="260648"/>
            <a:ext cx="6408712" cy="864096"/>
          </a:xfrm>
        </p:spPr>
        <p:txBody>
          <a:bodyPr/>
          <a:lstStyle/>
          <a:p>
            <a:pPr eaLnBrk="1" hangingPunct="1"/>
            <a:r>
              <a:rPr lang="en-GB" altLang="en-US" sz="3600" b="0" i="1" spc="-5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TWO STAGE ENERGY DISTRIBUTION</a:t>
            </a:r>
          </a:p>
        </p:txBody>
      </p:sp>
      <p:pic>
        <p:nvPicPr>
          <p:cNvPr id="10" name="图片 9" descr="地图的截图&#10;&#10;描述已自动生成">
            <a:extLst>
              <a:ext uri="{FF2B5EF4-FFF2-40B4-BE49-F238E27FC236}">
                <a16:creationId xmlns:a16="http://schemas.microsoft.com/office/drawing/2014/main" id="{BD2B16C9-5E05-4AC0-BD13-6520E42CC6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3463" y="2217830"/>
            <a:ext cx="4977069" cy="3658518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D48DE5C9-713F-4E02-AA32-955D155D50F0}"/>
              </a:ext>
            </a:extLst>
          </p:cNvPr>
          <p:cNvSpPr txBox="1"/>
          <p:nvPr/>
        </p:nvSpPr>
        <p:spPr>
          <a:xfrm>
            <a:off x="2447762" y="5877006"/>
            <a:ext cx="42484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T</a:t>
            </a:r>
            <a:r>
              <a:rPr lang="en-US" altLang="zh-CN" sz="1600" dirty="0"/>
              <a:t>wo</a:t>
            </a:r>
            <a:r>
              <a:rPr lang="en-GB" altLang="zh-CN" sz="1600" dirty="0"/>
              <a:t> stage energy distribution system</a:t>
            </a:r>
            <a:r>
              <a:rPr lang="en-GB" altLang="zh-CN" sz="1600" baseline="30000" dirty="0"/>
              <a:t>1</a:t>
            </a:r>
            <a:r>
              <a:rPr lang="en-GB" altLang="zh-CN" sz="1600" dirty="0"/>
              <a:t> </a:t>
            </a:r>
            <a:endParaRPr lang="en-GB" sz="16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60ED92C-3831-40C9-9DED-14A264F05D13}"/>
              </a:ext>
            </a:extLst>
          </p:cNvPr>
          <p:cNvSpPr txBox="1"/>
          <p:nvPr/>
        </p:nvSpPr>
        <p:spPr>
          <a:xfrm>
            <a:off x="611560" y="1541379"/>
            <a:ext cx="8417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Inductive Power Transfer (IPT) &amp; Acoustic Power Transfer (APT)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31B2DE3-8A81-489C-A092-F8D4BC892054}"/>
              </a:ext>
            </a:extLst>
          </p:cNvPr>
          <p:cNvSpPr txBox="1"/>
          <p:nvPr/>
        </p:nvSpPr>
        <p:spPr>
          <a:xfrm>
            <a:off x="8532440" y="6488916"/>
            <a:ext cx="8950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tx1"/>
                </a:solidFill>
              </a:rPr>
              <a:t>3-4</a:t>
            </a:r>
            <a:endParaRPr lang="en-GB" sz="2000" dirty="0">
              <a:solidFill>
                <a:schemeClr val="tx1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4488993-DAAA-4401-BC8B-C4A039A18C70}"/>
              </a:ext>
            </a:extLst>
          </p:cNvPr>
          <p:cNvSpPr txBox="1"/>
          <p:nvPr/>
        </p:nvSpPr>
        <p:spPr>
          <a:xfrm>
            <a:off x="9468" y="6530861"/>
            <a:ext cx="87220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aseline="30000" dirty="0"/>
              <a:t>[1] D. E. Boyle, S. W. Wright, M. E. </a:t>
            </a:r>
            <a:r>
              <a:rPr lang="en-GB" sz="1400" baseline="30000" dirty="0" err="1"/>
              <a:t>Kiziroglou</a:t>
            </a:r>
            <a:r>
              <a:rPr lang="en-GB" sz="1400" baseline="30000" dirty="0"/>
              <a:t>, A. Y. Pandiyan, and E. M. </a:t>
            </a:r>
            <a:r>
              <a:rPr lang="en-GB" sz="1400" baseline="30000" dirty="0" err="1"/>
              <a:t>Yeatman</a:t>
            </a:r>
            <a:r>
              <a:rPr lang="en-GB" sz="1400" baseline="30000" dirty="0"/>
              <a:t>, “Inductive power delivery with acoustic distribution to wireless sensors,” in </a:t>
            </a:r>
            <a:r>
              <a:rPr lang="en-GB" sz="1400" i="1" baseline="30000" dirty="0"/>
              <a:t>IEEE PELS Workshop on Emerging Technologies: Wireless Power Transfer (WoW)</a:t>
            </a:r>
            <a:r>
              <a:rPr lang="en-GB" sz="1400" baseline="30000" dirty="0"/>
              <a:t>, 2019, pp. 202–204.</a:t>
            </a:r>
          </a:p>
          <a:p>
            <a:r>
              <a:rPr lang="en-GB" sz="1400" baseline="30000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0060927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FDAC1586-47FC-4D6E-A156-DC86C2A734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45" b="4004"/>
          <a:stretch/>
        </p:blipFill>
        <p:spPr>
          <a:xfrm>
            <a:off x="1619672" y="827781"/>
            <a:ext cx="6048672" cy="5322456"/>
          </a:xfrm>
          <a:prstGeom prst="rect">
            <a:avLst/>
          </a:prstGeom>
        </p:spPr>
      </p:pic>
      <p:sp>
        <p:nvSpPr>
          <p:cNvPr id="5" name="Rectangle 5">
            <a:extLst>
              <a:ext uri="{FF2B5EF4-FFF2-40B4-BE49-F238E27FC236}">
                <a16:creationId xmlns:a16="http://schemas.microsoft.com/office/drawing/2014/main" id="{76B02C3D-A40E-4A79-9CEB-EBEFC7BA6423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0" y="133440"/>
            <a:ext cx="6408712" cy="864096"/>
          </a:xfrm>
          <a:prstGeom prst="rect">
            <a:avLst/>
          </a:prstGeom>
        </p:spPr>
        <p:txBody>
          <a:bodyPr vert="horz" lIns="0" tIns="45720" rIns="0" bIns="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kern="1200">
                <a:solidFill>
                  <a:srgbClr val="0085CA"/>
                </a:solidFill>
                <a:latin typeface="Arial"/>
                <a:ea typeface="+mj-ea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GB" altLang="en-US" sz="3600" b="0" i="1" spc="-5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GENETIC ALGORITHM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B6E22C96-A966-4753-810D-6488EB46FD8A}"/>
              </a:ext>
            </a:extLst>
          </p:cNvPr>
          <p:cNvSpPr txBox="1"/>
          <p:nvPr/>
        </p:nvSpPr>
        <p:spPr>
          <a:xfrm>
            <a:off x="5940152" y="4653136"/>
            <a:ext cx="24403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GA work flow</a:t>
            </a:r>
            <a:endParaRPr lang="en-GB" sz="1600" baseline="30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1CCF978A-28EF-4C48-B04A-D1FED3158DD7}"/>
              </a:ext>
            </a:extLst>
          </p:cNvPr>
          <p:cNvSpPr/>
          <p:nvPr/>
        </p:nvSpPr>
        <p:spPr>
          <a:xfrm>
            <a:off x="8291809" y="5938561"/>
            <a:ext cx="737701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altLang="zh-CN" sz="1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3" action="ppaction://hlinksldjump"/>
              </a:rPr>
              <a:t>Back</a:t>
            </a:r>
            <a:endParaRPr lang="zh-CN" altLang="en-US" sz="1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2B20A7F-3931-4EB5-AD61-DEB93E25E33A}"/>
              </a:ext>
            </a:extLst>
          </p:cNvPr>
          <p:cNvSpPr txBox="1"/>
          <p:nvPr/>
        </p:nvSpPr>
        <p:spPr>
          <a:xfrm>
            <a:off x="8532440" y="6488916"/>
            <a:ext cx="8950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tx1"/>
                </a:solidFill>
              </a:rPr>
              <a:t>4-1</a:t>
            </a:r>
            <a:endParaRPr lang="en-GB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94393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5">
            <a:extLst>
              <a:ext uri="{FF2B5EF4-FFF2-40B4-BE49-F238E27FC236}">
                <a16:creationId xmlns:a16="http://schemas.microsoft.com/office/drawing/2014/main" id="{76B02C3D-A40E-4A79-9CEB-EBEFC7BA6423}"/>
              </a:ext>
            </a:extLst>
          </p:cNvPr>
          <p:cNvSpPr txBox="1">
            <a:spLocks noChangeArrowheads="1"/>
          </p:cNvSpPr>
          <p:nvPr/>
        </p:nvSpPr>
        <p:spPr>
          <a:xfrm>
            <a:off x="2411760" y="118059"/>
            <a:ext cx="8496944" cy="864096"/>
          </a:xfrm>
          <a:prstGeom prst="rect">
            <a:avLst/>
          </a:prstGeom>
        </p:spPr>
        <p:txBody>
          <a:bodyPr vert="horz" lIns="0" tIns="45720" rIns="0" bIns="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kern="1200">
                <a:solidFill>
                  <a:srgbClr val="0085CA"/>
                </a:solidFill>
                <a:latin typeface="Arial"/>
                <a:ea typeface="+mj-ea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GB" altLang="en-US" sz="3600" b="0" i="1" spc="-5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SIMULATED ANNEALING ALGORITHM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6347CCAB-235A-4A05-9F2A-7D3D8CB68790}"/>
              </a:ext>
            </a:extLst>
          </p:cNvPr>
          <p:cNvSpPr/>
          <p:nvPr/>
        </p:nvSpPr>
        <p:spPr>
          <a:xfrm>
            <a:off x="8291809" y="5938561"/>
            <a:ext cx="737701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altLang="zh-CN" sz="1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3" action="ppaction://hlinksldjump"/>
              </a:rPr>
              <a:t>Back</a:t>
            </a:r>
            <a:endParaRPr lang="zh-CN" altLang="en-US" sz="1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9132063-34B2-4E72-9E7D-6737736900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544" y="965741"/>
            <a:ext cx="6377586" cy="541327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4167271-83C6-4203-87D4-7459B8E38E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60032" y="3672380"/>
            <a:ext cx="3431777" cy="2278239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5BCBDB74-7FED-4109-A398-5FBDBD63AA6F}"/>
              </a:ext>
            </a:extLst>
          </p:cNvPr>
          <p:cNvSpPr txBox="1"/>
          <p:nvPr/>
        </p:nvSpPr>
        <p:spPr>
          <a:xfrm>
            <a:off x="467544" y="5373216"/>
            <a:ext cx="13681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SA work flow</a:t>
            </a:r>
            <a:endParaRPr lang="en-GB" sz="1600" baseline="30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7959F24-4C14-40C3-9106-A6EAB1A6397E}"/>
              </a:ext>
            </a:extLst>
          </p:cNvPr>
          <p:cNvSpPr txBox="1"/>
          <p:nvPr/>
        </p:nvSpPr>
        <p:spPr>
          <a:xfrm>
            <a:off x="5993830" y="5916149"/>
            <a:ext cx="24403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SA </a:t>
            </a:r>
            <a:r>
              <a:rPr lang="en-US" altLang="zh-CN" sz="1600" dirty="0">
                <a:latin typeface="Calibri" panose="020F0502020204030204" pitchFamily="34" charset="0"/>
                <a:cs typeface="Calibri" panose="020F0502020204030204" pitchFamily="34" charset="0"/>
              </a:rPr>
              <a:t>example</a:t>
            </a:r>
            <a:r>
              <a:rPr lang="en-US" altLang="zh-CN" sz="16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en-GB" sz="1600" baseline="30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1E5D4A9-98B1-46D2-8C9A-5E313F528A13}"/>
              </a:ext>
            </a:extLst>
          </p:cNvPr>
          <p:cNvSpPr txBox="1"/>
          <p:nvPr/>
        </p:nvSpPr>
        <p:spPr>
          <a:xfrm>
            <a:off x="-31190" y="6550145"/>
            <a:ext cx="8722041" cy="3795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aseline="30000" dirty="0"/>
              <a:t>[1] Clara Marina Martínez, </a:t>
            </a:r>
            <a:r>
              <a:rPr lang="en-GB" sz="1400" baseline="30000" dirty="0" err="1"/>
              <a:t>Dongpu</a:t>
            </a:r>
            <a:r>
              <a:rPr lang="en-GB" sz="1400" baseline="30000" dirty="0"/>
              <a:t> Cao, in </a:t>
            </a:r>
            <a:r>
              <a:rPr lang="en-GB" sz="1400" baseline="30000" dirty="0" err="1"/>
              <a:t>Ihorizon</a:t>
            </a:r>
            <a:r>
              <a:rPr lang="en-GB" sz="1400" baseline="30000" dirty="0"/>
              <a:t>-Enabled Energy Management for Electrified Vehicles, 2019.</a:t>
            </a:r>
          </a:p>
          <a:p>
            <a:r>
              <a:rPr lang="en-GB" sz="1400" baseline="30000" dirty="0"/>
              <a:t>  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3CBC16CF-E54B-4DA6-9342-57EA6D08E8F7}"/>
              </a:ext>
            </a:extLst>
          </p:cNvPr>
          <p:cNvSpPr txBox="1"/>
          <p:nvPr/>
        </p:nvSpPr>
        <p:spPr>
          <a:xfrm>
            <a:off x="8532440" y="6488916"/>
            <a:ext cx="8950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tx1"/>
                </a:solidFill>
              </a:rPr>
              <a:t>4-2</a:t>
            </a:r>
            <a:endParaRPr lang="en-GB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5303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5">
            <a:extLst>
              <a:ext uri="{FF2B5EF4-FFF2-40B4-BE49-F238E27FC236}">
                <a16:creationId xmlns:a16="http://schemas.microsoft.com/office/drawing/2014/main" id="{76B02C3D-A40E-4A79-9CEB-EBEFC7BA6423}"/>
              </a:ext>
            </a:extLst>
          </p:cNvPr>
          <p:cNvSpPr txBox="1">
            <a:spLocks noChangeArrowheads="1"/>
          </p:cNvSpPr>
          <p:nvPr/>
        </p:nvSpPr>
        <p:spPr>
          <a:xfrm>
            <a:off x="3995936" y="89992"/>
            <a:ext cx="6408712" cy="864096"/>
          </a:xfrm>
          <a:prstGeom prst="rect">
            <a:avLst/>
          </a:prstGeom>
        </p:spPr>
        <p:txBody>
          <a:bodyPr vert="horz" lIns="0" tIns="45720" rIns="0" bIns="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kern="1200">
                <a:solidFill>
                  <a:srgbClr val="0085CA"/>
                </a:solidFill>
                <a:latin typeface="Arial"/>
                <a:ea typeface="+mj-ea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GB" altLang="en-US" sz="3600" b="0" i="1" spc="-5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BLACK HOLE ALGORITHM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BC3F538-5161-43B6-BE6A-22CA7FBA23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982960"/>
            <a:ext cx="5688632" cy="5410573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3DA5CB35-4465-40A5-87CB-2F90AF5E557A}"/>
              </a:ext>
            </a:extLst>
          </p:cNvPr>
          <p:cNvSpPr/>
          <p:nvPr/>
        </p:nvSpPr>
        <p:spPr>
          <a:xfrm>
            <a:off x="8291809" y="5938561"/>
            <a:ext cx="737701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altLang="zh-CN" sz="1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3" action="ppaction://hlinksldjump"/>
              </a:rPr>
              <a:t>Back</a:t>
            </a:r>
            <a:endParaRPr lang="zh-CN" altLang="en-US" sz="1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99E9710-4E8C-45BD-AF8F-B28FD6F13937}"/>
              </a:ext>
            </a:extLst>
          </p:cNvPr>
          <p:cNvSpPr txBox="1"/>
          <p:nvPr/>
        </p:nvSpPr>
        <p:spPr>
          <a:xfrm>
            <a:off x="107505" y="5359856"/>
            <a:ext cx="13681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BH work flow</a:t>
            </a:r>
            <a:endParaRPr lang="en-GB" sz="1600" baseline="30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51A4E10-3466-4464-9641-8CE0DD26BA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8512" y="2284368"/>
            <a:ext cx="3075488" cy="3075488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C77E98E8-CDBD-49C3-936C-597295CF86B6}"/>
              </a:ext>
            </a:extLst>
          </p:cNvPr>
          <p:cNvSpPr txBox="1"/>
          <p:nvPr/>
        </p:nvSpPr>
        <p:spPr>
          <a:xfrm>
            <a:off x="7000630" y="5310654"/>
            <a:ext cx="24403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BH attraction</a:t>
            </a:r>
            <a:endParaRPr lang="en-GB" sz="1600" baseline="30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0ACC61A-08FB-4642-9A8A-CD9F06248219}"/>
              </a:ext>
            </a:extLst>
          </p:cNvPr>
          <p:cNvSpPr txBox="1"/>
          <p:nvPr/>
        </p:nvSpPr>
        <p:spPr>
          <a:xfrm>
            <a:off x="8532440" y="6488916"/>
            <a:ext cx="8950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tx1"/>
                </a:solidFill>
              </a:rPr>
              <a:t>4-3</a:t>
            </a:r>
            <a:endParaRPr lang="en-GB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4012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5"/>
          <p:cNvSpPr>
            <a:spLocks noGrp="1" noChangeArrowheads="1"/>
          </p:cNvSpPr>
          <p:nvPr>
            <p:ph type="title"/>
          </p:nvPr>
        </p:nvSpPr>
        <p:spPr>
          <a:xfrm>
            <a:off x="5220072" y="188640"/>
            <a:ext cx="3782516" cy="864096"/>
          </a:xfrm>
        </p:spPr>
        <p:txBody>
          <a:bodyPr/>
          <a:lstStyle/>
          <a:p>
            <a:pPr eaLnBrk="1" hangingPunct="1"/>
            <a:r>
              <a:rPr lang="en-GB" altLang="en-US" sz="3600" b="0" i="1" spc="-5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INTRODUCTION</a:t>
            </a:r>
          </a:p>
        </p:txBody>
      </p:sp>
      <p:pic>
        <p:nvPicPr>
          <p:cNvPr id="1026" name="Picture 2" descr="farming future investing stock image">
            <a:extLst>
              <a:ext uri="{FF2B5EF4-FFF2-40B4-BE49-F238E27FC236}">
                <a16:creationId xmlns:a16="http://schemas.microsoft.com/office/drawing/2014/main" id="{1696A9A6-CA70-4CCB-BF92-D782013BAE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919" y="2434015"/>
            <a:ext cx="4042949" cy="2520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6AD18DB0-09C0-4C71-A2A5-AC6B1C7CD0CD}"/>
              </a:ext>
            </a:extLst>
          </p:cNvPr>
          <p:cNvSpPr txBox="1"/>
          <p:nvPr/>
        </p:nvSpPr>
        <p:spPr>
          <a:xfrm>
            <a:off x="1259632" y="5085184"/>
            <a:ext cx="26255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Smart Agriculture</a:t>
            </a:r>
            <a:r>
              <a:rPr lang="en-GB" sz="1600" baseline="30000" dirty="0"/>
              <a:t>1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6EA5907-A8DF-4DF2-9063-D45F152FA37F}"/>
              </a:ext>
            </a:extLst>
          </p:cNvPr>
          <p:cNvSpPr txBox="1"/>
          <p:nvPr/>
        </p:nvSpPr>
        <p:spPr>
          <a:xfrm>
            <a:off x="1169622" y="1512543"/>
            <a:ext cx="68047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Real applications of Wireless Sensor Network (WSN)</a:t>
            </a:r>
          </a:p>
        </p:txBody>
      </p:sp>
      <p:pic>
        <p:nvPicPr>
          <p:cNvPr id="1028" name="Picture 4" descr="Wireless sensor networks for the monitoring and control of nuclear power  plants - ScienceDirect">
            <a:extLst>
              <a:ext uri="{FF2B5EF4-FFF2-40B4-BE49-F238E27FC236}">
                <a16:creationId xmlns:a16="http://schemas.microsoft.com/office/drawing/2014/main" id="{B803E232-86A8-46C3-96F9-BE453B59AC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1133" y="2434015"/>
            <a:ext cx="3959351" cy="2520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E50579F3-92B0-4D85-B2FC-3D4D120D0042}"/>
              </a:ext>
            </a:extLst>
          </p:cNvPr>
          <p:cNvSpPr txBox="1"/>
          <p:nvPr/>
        </p:nvSpPr>
        <p:spPr>
          <a:xfrm>
            <a:off x="5085905" y="5071895"/>
            <a:ext cx="36045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Monitor Nuclear power plant </a:t>
            </a:r>
            <a:r>
              <a:rPr lang="en-GB" sz="1600" baseline="30000" dirty="0"/>
              <a:t>2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50BCA62-C2D9-4503-B7B9-5F6B21EDDAB5}"/>
              </a:ext>
            </a:extLst>
          </p:cNvPr>
          <p:cNvSpPr/>
          <p:nvPr/>
        </p:nvSpPr>
        <p:spPr>
          <a:xfrm rot="1239815">
            <a:off x="-552265" y="3433257"/>
            <a:ext cx="10412184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altLang="zh-CN" sz="60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Poor</a:t>
            </a:r>
            <a:r>
              <a:rPr lang="zh-CN" altLang="en-US" sz="60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GB" altLang="zh-CN" sz="60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power</a:t>
            </a:r>
            <a:r>
              <a:rPr lang="zh-CN" altLang="en-US" sz="60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GB" altLang="zh-CN" sz="60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management</a:t>
            </a:r>
            <a:endParaRPr lang="zh-CN" altLang="en-US" sz="600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35835AF-C076-4501-8D95-97075DB35E56}"/>
              </a:ext>
            </a:extLst>
          </p:cNvPr>
          <p:cNvSpPr txBox="1"/>
          <p:nvPr/>
        </p:nvSpPr>
        <p:spPr>
          <a:xfrm>
            <a:off x="8731510" y="6469305"/>
            <a:ext cx="5421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tx1"/>
                </a:solidFill>
              </a:rPr>
              <a:t>1</a:t>
            </a:r>
            <a:endParaRPr lang="en-GB" sz="2000" dirty="0">
              <a:solidFill>
                <a:schemeClr val="tx1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5BB4472-A24F-49B8-9616-62CF78134D93}"/>
              </a:ext>
            </a:extLst>
          </p:cNvPr>
          <p:cNvSpPr txBox="1"/>
          <p:nvPr/>
        </p:nvSpPr>
        <p:spPr>
          <a:xfrm>
            <a:off x="9468" y="6530861"/>
            <a:ext cx="8722041" cy="502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baseline="30000" dirty="0"/>
              <a:t>[1] RESEARCH for AGRICULTURE (2020, Jun. 3), Investing in our smart farming future [Online]. Available: https://researchforagriculture.com.au/2020/06/03/investing-in-our-smart-farming-future/</a:t>
            </a:r>
          </a:p>
          <a:p>
            <a:r>
              <a:rPr lang="en-GB" sz="1000" baseline="30000" dirty="0"/>
              <a:t>[2] P.L. Fuhr, “Wireless sensor networks for the monitoring and control of nuclear” in Woodhead Publishing Series in Electronic and Optical Materials, R. </a:t>
            </a:r>
            <a:r>
              <a:rPr lang="en-GB" sz="1000" baseline="30000" dirty="0" err="1"/>
              <a:t>Budampati</a:t>
            </a:r>
            <a:r>
              <a:rPr lang="en-GB" sz="1000" baseline="30000" dirty="0"/>
              <a:t> and S. </a:t>
            </a:r>
            <a:r>
              <a:rPr lang="en-GB" sz="1000" baseline="30000" dirty="0" err="1"/>
              <a:t>Kolavennu</a:t>
            </a:r>
            <a:r>
              <a:rPr lang="en-GB" sz="1000" baseline="30000" dirty="0"/>
              <a:t>, Woodhead Publishing, 2016, pp. 125-154.</a:t>
            </a:r>
          </a:p>
          <a:p>
            <a:r>
              <a:rPr lang="en-GB" sz="1000" baseline="30000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771865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5">
            <a:extLst>
              <a:ext uri="{FF2B5EF4-FFF2-40B4-BE49-F238E27FC236}">
                <a16:creationId xmlns:a16="http://schemas.microsoft.com/office/drawing/2014/main" id="{76B02C3D-A40E-4A79-9CEB-EBEFC7BA6423}"/>
              </a:ext>
            </a:extLst>
          </p:cNvPr>
          <p:cNvSpPr txBox="1">
            <a:spLocks noChangeArrowheads="1"/>
          </p:cNvSpPr>
          <p:nvPr/>
        </p:nvSpPr>
        <p:spPr>
          <a:xfrm>
            <a:off x="3275856" y="118059"/>
            <a:ext cx="6408712" cy="864096"/>
          </a:xfrm>
          <a:prstGeom prst="rect">
            <a:avLst/>
          </a:prstGeom>
        </p:spPr>
        <p:txBody>
          <a:bodyPr vert="horz" lIns="0" tIns="45720" rIns="0" bIns="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kern="1200">
                <a:solidFill>
                  <a:srgbClr val="0085CA"/>
                </a:solidFill>
                <a:latin typeface="Arial"/>
                <a:ea typeface="+mj-ea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GB" altLang="en-US" sz="3600" b="0" i="1" spc="-5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GENETIC ALGORITHM DETAILS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A76825F-813E-4FBD-92E9-44E4BD34C1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909" y="997536"/>
            <a:ext cx="8044181" cy="3061059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B6E22C96-A966-4753-810D-6488EB46FD8A}"/>
              </a:ext>
            </a:extLst>
          </p:cNvPr>
          <p:cNvSpPr txBox="1"/>
          <p:nvPr/>
        </p:nvSpPr>
        <p:spPr>
          <a:xfrm>
            <a:off x="1187624" y="4490747"/>
            <a:ext cx="24403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GA sample</a:t>
            </a:r>
            <a:endParaRPr lang="en-GB" sz="1600" baseline="30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E7E31A2-DC4F-4486-ACBC-3FD253BD4E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428" b="2412"/>
          <a:stretch/>
        </p:blipFill>
        <p:spPr>
          <a:xfrm>
            <a:off x="3203848" y="2596646"/>
            <a:ext cx="3672408" cy="3702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593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5"/>
          <p:cNvSpPr>
            <a:spLocks noGrp="1" noChangeArrowheads="1"/>
          </p:cNvSpPr>
          <p:nvPr>
            <p:ph type="title"/>
          </p:nvPr>
        </p:nvSpPr>
        <p:spPr>
          <a:xfrm>
            <a:off x="5220072" y="188640"/>
            <a:ext cx="3782516" cy="864096"/>
          </a:xfrm>
        </p:spPr>
        <p:txBody>
          <a:bodyPr/>
          <a:lstStyle/>
          <a:p>
            <a:pPr eaLnBrk="1" hangingPunct="1"/>
            <a:r>
              <a:rPr lang="en-GB" altLang="en-US" sz="3600" b="0" i="1" spc="-5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INTRODUCTION</a:t>
            </a:r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D1BB775F-B08A-4717-A93B-0BD030BCE614}"/>
              </a:ext>
            </a:extLst>
          </p:cNvPr>
          <p:cNvSpPr txBox="1"/>
          <p:nvPr/>
        </p:nvSpPr>
        <p:spPr>
          <a:xfrm>
            <a:off x="194474" y="1340768"/>
            <a:ext cx="8820472" cy="3473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marR="0" indent="-457200">
              <a:lnSpc>
                <a:spcPts val="3413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 feasible solution: PDV-based WRSN</a:t>
            </a:r>
          </a:p>
          <a:p>
            <a:pPr marL="457200" marR="0" indent="-457200">
              <a:lnSpc>
                <a:spcPts val="3413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Challenge: Optimal Drones Recharging Scheduling (ODRS)</a:t>
            </a:r>
          </a:p>
          <a:p>
            <a:pPr marL="457200" marR="0" indent="-457200">
              <a:lnSpc>
                <a:spcPts val="3413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sz="28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marR="0" indent="-457200">
              <a:lnSpc>
                <a:spcPts val="3413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sz="28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marR="0" indent="-457200">
              <a:lnSpc>
                <a:spcPts val="3413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sz="28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marR="0" indent="-457200">
              <a:lnSpc>
                <a:spcPts val="3413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sz="28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marR="0" indent="-457200">
              <a:lnSpc>
                <a:spcPts val="3413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sz="28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>
              <a:lnSpc>
                <a:spcPts val="3413"/>
              </a:lnSpc>
              <a:spcBef>
                <a:spcPts val="0"/>
              </a:spcBef>
              <a:spcAft>
                <a:spcPts val="0"/>
              </a:spcAft>
            </a:pPr>
            <a:endParaRPr sz="2800" spc="-10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  <p:pic>
        <p:nvPicPr>
          <p:cNvPr id="10" name="图片 9" descr="地图的截图&#10;&#10;描述已自动生成">
            <a:extLst>
              <a:ext uri="{FF2B5EF4-FFF2-40B4-BE49-F238E27FC236}">
                <a16:creationId xmlns:a16="http://schemas.microsoft.com/office/drawing/2014/main" id="{515E08D5-B0BA-46EB-9E71-E3B9A35504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718" y="2492896"/>
            <a:ext cx="5695524" cy="3541313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D8F35E52-D934-4D41-9A19-449F1915501A}"/>
              </a:ext>
            </a:extLst>
          </p:cNvPr>
          <p:cNvSpPr txBox="1"/>
          <p:nvPr/>
        </p:nvSpPr>
        <p:spPr>
          <a:xfrm>
            <a:off x="6159989" y="5506729"/>
            <a:ext cx="26255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Drones Recharging Scheduling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079ADA9-E08A-446B-AA0E-14DBFC489BE0}"/>
              </a:ext>
            </a:extLst>
          </p:cNvPr>
          <p:cNvSpPr txBox="1"/>
          <p:nvPr/>
        </p:nvSpPr>
        <p:spPr>
          <a:xfrm>
            <a:off x="8789470" y="6469305"/>
            <a:ext cx="5421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tx1"/>
                </a:solidFill>
              </a:rPr>
              <a:t>2</a:t>
            </a:r>
            <a:endParaRPr lang="en-GB" sz="20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5"/>
          <p:cNvSpPr>
            <a:spLocks noGrp="1" noChangeArrowheads="1"/>
          </p:cNvSpPr>
          <p:nvPr>
            <p:ph type="title"/>
          </p:nvPr>
        </p:nvSpPr>
        <p:spPr>
          <a:xfrm>
            <a:off x="5220072" y="188640"/>
            <a:ext cx="3782516" cy="864096"/>
          </a:xfrm>
        </p:spPr>
        <p:txBody>
          <a:bodyPr/>
          <a:lstStyle/>
          <a:p>
            <a:pPr eaLnBrk="1" hangingPunct="1"/>
            <a:r>
              <a:rPr lang="en-GB" altLang="en-US" sz="3600" b="0" i="1" spc="-5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INTRODUCTION</a:t>
            </a:r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D1BB775F-B08A-4717-A93B-0BD030BCE614}"/>
              </a:ext>
            </a:extLst>
          </p:cNvPr>
          <p:cNvSpPr txBox="1"/>
          <p:nvPr/>
        </p:nvSpPr>
        <p:spPr>
          <a:xfrm>
            <a:off x="755576" y="1048217"/>
            <a:ext cx="8064896" cy="73980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1">
              <a:lnSpc>
                <a:spcPts val="3413"/>
              </a:lnSpc>
              <a:spcBef>
                <a:spcPts val="0"/>
              </a:spcBef>
              <a:spcAft>
                <a:spcPts val="0"/>
              </a:spcAft>
            </a:pPr>
            <a:endParaRPr lang="en-GB" sz="28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lnSpc>
                <a:spcPts val="3413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System Design:</a:t>
            </a:r>
          </a:p>
          <a:p>
            <a:pPr marL="971550" lvl="1" indent="-514350">
              <a:lnSpc>
                <a:spcPts val="3413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GB" sz="2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3" action="ppaction://hlinksldjump"/>
              </a:rPr>
              <a:t>Sensors and PDV selection</a:t>
            </a:r>
            <a:endParaRPr lang="en-GB" sz="28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  <a:hlinkClick r:id="rId4" action="ppaction://hlinksldjump"/>
            </a:endParaRPr>
          </a:p>
          <a:p>
            <a:pPr marL="971550" lvl="1" indent="-514350">
              <a:lnSpc>
                <a:spcPts val="3413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GB" sz="2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4" action="ppaction://hlinksldjump"/>
              </a:rPr>
              <a:t>Environment simulation</a:t>
            </a:r>
            <a:endParaRPr lang="en-GB" sz="28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971550" lvl="1" indent="-514350">
              <a:lnSpc>
                <a:spcPts val="3413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GB" sz="2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5" action="ppaction://hlinksldjump"/>
              </a:rPr>
              <a:t>GPS and UWB approaching</a:t>
            </a:r>
            <a:endParaRPr lang="en-GB" sz="28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971550" lvl="1" indent="-514350">
              <a:lnSpc>
                <a:spcPts val="3413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GB" sz="2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6" action="ppaction://hlinksldjump"/>
              </a:rPr>
              <a:t>Two stage energy distribution system</a:t>
            </a:r>
            <a:endParaRPr lang="en-GB" sz="28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971550" lvl="1" indent="-514350">
              <a:lnSpc>
                <a:spcPts val="3413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en-GB" sz="28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971550" lvl="1" indent="-514350">
              <a:lnSpc>
                <a:spcPts val="3413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en-GB" sz="28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marR="0" indent="-457200">
              <a:lnSpc>
                <a:spcPts val="3413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</a:t>
            </a:r>
            <a:r>
              <a:rPr lang="en-GB" altLang="zh-CN" sz="2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ptimization Objectives:</a:t>
            </a:r>
          </a:p>
          <a:p>
            <a:pPr marL="971550" lvl="1" indent="-514350">
              <a:lnSpc>
                <a:spcPts val="3413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GB" sz="2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Maximize total recharged energy</a:t>
            </a:r>
          </a:p>
          <a:p>
            <a:pPr marL="971550" lvl="1" indent="-514350">
              <a:lnSpc>
                <a:spcPts val="3413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GB" sz="2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Minimize energy cost of all PDVs</a:t>
            </a:r>
          </a:p>
          <a:p>
            <a:pPr marL="971550" lvl="1" indent="-514350">
              <a:lnSpc>
                <a:spcPts val="3413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en-GB" sz="28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lnSpc>
                <a:spcPts val="3413"/>
              </a:lnSpc>
              <a:spcBef>
                <a:spcPts val="0"/>
              </a:spcBef>
              <a:spcAft>
                <a:spcPts val="0"/>
              </a:spcAft>
            </a:pPr>
            <a:endParaRPr lang="en-GB" sz="28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marR="0" indent="-457200">
              <a:lnSpc>
                <a:spcPts val="3413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sz="28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marR="0" indent="-457200">
              <a:lnSpc>
                <a:spcPts val="3413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sz="28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marR="0" indent="-457200">
              <a:lnSpc>
                <a:spcPts val="3413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sz="28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>
              <a:lnSpc>
                <a:spcPts val="3413"/>
              </a:lnSpc>
              <a:spcBef>
                <a:spcPts val="0"/>
              </a:spcBef>
              <a:spcAft>
                <a:spcPts val="0"/>
              </a:spcAft>
            </a:pPr>
            <a:endParaRPr sz="2800" spc="-10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CF332FB-9B49-46AA-9789-1F1B0A7AAB42}"/>
              </a:ext>
            </a:extLst>
          </p:cNvPr>
          <p:cNvSpPr txBox="1"/>
          <p:nvPr/>
        </p:nvSpPr>
        <p:spPr>
          <a:xfrm>
            <a:off x="8789470" y="6469305"/>
            <a:ext cx="5421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tx1"/>
                </a:solidFill>
              </a:rPr>
              <a:t>3</a:t>
            </a:r>
            <a:endParaRPr lang="en-GB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80786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hlinkClick r:id="rId2" action="ppaction://hlinksldjump"/>
            <a:extLst>
              <a:ext uri="{FF2B5EF4-FFF2-40B4-BE49-F238E27FC236}">
                <a16:creationId xmlns:a16="http://schemas.microsoft.com/office/drawing/2014/main" id="{BA5763B4-AD30-4AB2-853C-018427769C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3893" y="1448479"/>
            <a:ext cx="807773" cy="771825"/>
          </a:xfrm>
          <a:prstGeom prst="rect">
            <a:avLst/>
          </a:prstGeom>
        </p:spPr>
      </p:pic>
      <p:pic>
        <p:nvPicPr>
          <p:cNvPr id="10" name="图片 9">
            <a:hlinkClick r:id="rId4" action="ppaction://hlinksldjump"/>
            <a:extLst>
              <a:ext uri="{FF2B5EF4-FFF2-40B4-BE49-F238E27FC236}">
                <a16:creationId xmlns:a16="http://schemas.microsoft.com/office/drawing/2014/main" id="{40DF9130-20C8-48CA-B91A-F947878B12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93892" y="3113715"/>
            <a:ext cx="894984" cy="787188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0724A2CC-7547-4A87-9602-F88B98508507}"/>
              </a:ext>
            </a:extLst>
          </p:cNvPr>
          <p:cNvSpPr txBox="1"/>
          <p:nvPr/>
        </p:nvSpPr>
        <p:spPr>
          <a:xfrm>
            <a:off x="41102" y="1534015"/>
            <a:ext cx="6331098" cy="66183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71550" lvl="1" indent="-514350">
              <a:lnSpc>
                <a:spcPts val="3413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GB" sz="2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Genetic Algorithm (GA)</a:t>
            </a:r>
          </a:p>
          <a:p>
            <a:pPr marL="971550" lvl="1" indent="-514350">
              <a:lnSpc>
                <a:spcPts val="3413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en-GB" sz="28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971550" lvl="1" indent="-514350">
              <a:lnSpc>
                <a:spcPts val="3413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en-GB" sz="28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971550" lvl="1" indent="-514350">
              <a:lnSpc>
                <a:spcPts val="3413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en-GB" sz="28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971550" lvl="1" indent="-514350">
              <a:lnSpc>
                <a:spcPts val="3413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GB" sz="2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Simulated Annealing Algorithm (SA)</a:t>
            </a:r>
          </a:p>
          <a:p>
            <a:pPr marL="971550" lvl="1" indent="-514350">
              <a:lnSpc>
                <a:spcPts val="3413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en-GB" sz="28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971550" lvl="1" indent="-514350">
              <a:lnSpc>
                <a:spcPts val="3413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en-GB" sz="28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971550" lvl="1" indent="-514350">
              <a:lnSpc>
                <a:spcPts val="3413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en-GB" sz="28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971550" lvl="1" indent="-514350">
              <a:lnSpc>
                <a:spcPts val="3413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GB" sz="2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Black Hole Algorithm (BH)</a:t>
            </a:r>
          </a:p>
          <a:p>
            <a:pPr marL="971550" lvl="1" indent="-514350">
              <a:lnSpc>
                <a:spcPts val="3413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en-GB" sz="28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971550" lvl="1" indent="-514350">
              <a:lnSpc>
                <a:spcPts val="3413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en-GB" sz="28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971550" lvl="1" indent="-514350">
              <a:lnSpc>
                <a:spcPts val="3413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en-GB" sz="28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lnSpc>
                <a:spcPts val="3413"/>
              </a:lnSpc>
              <a:spcBef>
                <a:spcPts val="0"/>
              </a:spcBef>
              <a:spcAft>
                <a:spcPts val="0"/>
              </a:spcAft>
            </a:pPr>
            <a:endParaRPr lang="en-GB" sz="28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971550" lvl="1" indent="-514350">
              <a:lnSpc>
                <a:spcPts val="3413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en-GB" sz="28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lnSpc>
                <a:spcPts val="3413"/>
              </a:lnSpc>
              <a:spcBef>
                <a:spcPts val="0"/>
              </a:spcBef>
              <a:spcAft>
                <a:spcPts val="0"/>
              </a:spcAft>
            </a:pPr>
            <a:endParaRPr lang="en-GB" sz="28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" name="Rectangle 5">
            <a:extLst>
              <a:ext uri="{FF2B5EF4-FFF2-40B4-BE49-F238E27FC236}">
                <a16:creationId xmlns:a16="http://schemas.microsoft.com/office/drawing/2014/main" id="{4C501D11-65D4-4862-8820-061D82F8D4F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203065" y="230717"/>
            <a:ext cx="5329375" cy="864096"/>
          </a:xfrm>
        </p:spPr>
        <p:txBody>
          <a:bodyPr/>
          <a:lstStyle/>
          <a:p>
            <a:pPr eaLnBrk="1" hangingPunct="1"/>
            <a:r>
              <a:rPr lang="en-GB" sz="3600" b="0" i="1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OPTIMIZATION ALGORITHMS</a:t>
            </a:r>
            <a:endParaRPr lang="en-GB" altLang="en-US" sz="3600" b="0" i="1" spc="-50" dirty="0">
              <a:solidFill>
                <a:srgbClr val="000000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CB7CA32-9260-4AE9-84C7-D2AAED220715}"/>
              </a:ext>
            </a:extLst>
          </p:cNvPr>
          <p:cNvSpPr txBox="1"/>
          <p:nvPr/>
        </p:nvSpPr>
        <p:spPr>
          <a:xfrm>
            <a:off x="8789470" y="6469305"/>
            <a:ext cx="5421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tx1"/>
                </a:solidFill>
              </a:rPr>
              <a:t>4</a:t>
            </a:r>
            <a:endParaRPr lang="en-GB" sz="2000" dirty="0">
              <a:solidFill>
                <a:schemeClr val="tx1"/>
              </a:solidFill>
            </a:endParaRPr>
          </a:p>
        </p:txBody>
      </p:sp>
      <p:pic>
        <p:nvPicPr>
          <p:cNvPr id="3" name="图片 2">
            <a:hlinkClick r:id="rId6" action="ppaction://hlinksldjump"/>
            <a:extLst>
              <a:ext uri="{FF2B5EF4-FFF2-40B4-BE49-F238E27FC236}">
                <a16:creationId xmlns:a16="http://schemas.microsoft.com/office/drawing/2014/main" id="{92E0A93C-F460-4BB0-9D37-33CCA831E7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93892" y="4794315"/>
            <a:ext cx="807773" cy="865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991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5">
            <a:extLst>
              <a:ext uri="{FF2B5EF4-FFF2-40B4-BE49-F238E27FC236}">
                <a16:creationId xmlns:a16="http://schemas.microsoft.com/office/drawing/2014/main" id="{4C501D11-65D4-4862-8820-061D82F8D4F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643497" y="151349"/>
            <a:ext cx="5329375" cy="864096"/>
          </a:xfrm>
        </p:spPr>
        <p:txBody>
          <a:bodyPr/>
          <a:lstStyle/>
          <a:p>
            <a:pPr eaLnBrk="1" hangingPunct="1"/>
            <a:r>
              <a:rPr lang="en-GB" altLang="en-US" sz="3600" b="0" i="1" spc="-5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SYSTEM WORK FLOW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CB7CA32-9260-4AE9-84C7-D2AAED220715}"/>
              </a:ext>
            </a:extLst>
          </p:cNvPr>
          <p:cNvSpPr txBox="1"/>
          <p:nvPr/>
        </p:nvSpPr>
        <p:spPr>
          <a:xfrm>
            <a:off x="8789470" y="6469305"/>
            <a:ext cx="5421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5</a:t>
            </a:r>
            <a:endParaRPr lang="en-GB" sz="2000" dirty="0">
              <a:solidFill>
                <a:schemeClr val="tx1"/>
              </a:solidFill>
            </a:endParaRPr>
          </a:p>
        </p:txBody>
      </p:sp>
      <p:pic>
        <p:nvPicPr>
          <p:cNvPr id="4" name="图片 3" descr="手机屏幕截图&#10;&#10;描述已自动生成">
            <a:extLst>
              <a:ext uri="{FF2B5EF4-FFF2-40B4-BE49-F238E27FC236}">
                <a16:creationId xmlns:a16="http://schemas.microsoft.com/office/drawing/2014/main" id="{05F44810-E39B-422F-930B-FF3276B5B8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836712"/>
            <a:ext cx="6912768" cy="5489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4724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5">
            <a:extLst>
              <a:ext uri="{FF2B5EF4-FFF2-40B4-BE49-F238E27FC236}">
                <a16:creationId xmlns:a16="http://schemas.microsoft.com/office/drawing/2014/main" id="{0D4C40F2-8BA9-4570-9767-B9A13FD85246}"/>
              </a:ext>
            </a:extLst>
          </p:cNvPr>
          <p:cNvSpPr txBox="1">
            <a:spLocks noChangeArrowheads="1"/>
          </p:cNvSpPr>
          <p:nvPr/>
        </p:nvSpPr>
        <p:spPr>
          <a:xfrm>
            <a:off x="4344129" y="260648"/>
            <a:ext cx="5329375" cy="864096"/>
          </a:xfrm>
          <a:prstGeom prst="rect">
            <a:avLst/>
          </a:prstGeom>
        </p:spPr>
        <p:txBody>
          <a:bodyPr vert="horz" lIns="0" tIns="45720" rIns="0" bIns="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kern="1200">
                <a:solidFill>
                  <a:srgbClr val="0085CA"/>
                </a:solidFill>
                <a:latin typeface="Arial"/>
                <a:ea typeface="+mj-ea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GB" sz="3600" b="0" i="1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DEVELOPMENT STACK</a:t>
            </a:r>
            <a:endParaRPr lang="en-GB" altLang="en-US" sz="3600" b="0" i="1" spc="-50" dirty="0">
              <a:solidFill>
                <a:srgbClr val="000000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F23A1B8-3ED1-406C-8619-7318182127CF}"/>
              </a:ext>
            </a:extLst>
          </p:cNvPr>
          <p:cNvSpPr txBox="1"/>
          <p:nvPr/>
        </p:nvSpPr>
        <p:spPr>
          <a:xfrm>
            <a:off x="227826" y="1556792"/>
            <a:ext cx="8232606" cy="44382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0" lvl="1" indent="-457200">
              <a:lnSpc>
                <a:spcPts val="3413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</a:t>
            </a:r>
            <a:r>
              <a:rPr lang="en-GB" altLang="zh-CN" sz="2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evelopment tool: </a:t>
            </a:r>
          </a:p>
          <a:p>
            <a:pPr lvl="1">
              <a:lnSpc>
                <a:spcPts val="3413"/>
              </a:lnSpc>
              <a:spcBef>
                <a:spcPts val="0"/>
              </a:spcBef>
              <a:spcAft>
                <a:spcPts val="0"/>
              </a:spcAft>
            </a:pPr>
            <a:r>
              <a:rPr lang="en-GB" altLang="zh-CN" sz="2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- MSVC 2019 (ISO C++ 17)</a:t>
            </a:r>
          </a:p>
          <a:p>
            <a:pPr lvl="1">
              <a:lnSpc>
                <a:spcPts val="3413"/>
              </a:lnSpc>
              <a:spcBef>
                <a:spcPts val="0"/>
              </a:spcBef>
              <a:spcAft>
                <a:spcPts val="0"/>
              </a:spcAft>
            </a:pPr>
            <a:r>
              <a:rPr lang="en-GB" altLang="zh-CN" sz="2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- </a:t>
            </a:r>
            <a:r>
              <a:rPr lang="en-GB" altLang="zh-CN" sz="28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jupyter</a:t>
            </a:r>
            <a:r>
              <a:rPr lang="en-GB" altLang="zh-CN" sz="2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notebook (</a:t>
            </a:r>
            <a:r>
              <a:rPr lang="en-GB" altLang="zh-CN" sz="28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ipython</a:t>
            </a:r>
            <a:r>
              <a:rPr lang="en-GB" altLang="zh-CN" sz="2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7.8.0)</a:t>
            </a:r>
          </a:p>
          <a:p>
            <a:pPr marL="914400" lvl="1" indent="-457200">
              <a:lnSpc>
                <a:spcPts val="3413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altLang="zh-CN" sz="28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914400" lvl="1" indent="-457200">
              <a:lnSpc>
                <a:spcPts val="3413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Main libraries or frameworks: </a:t>
            </a:r>
          </a:p>
          <a:p>
            <a:pPr lvl="1">
              <a:lnSpc>
                <a:spcPts val="3413"/>
              </a:lnSpc>
              <a:spcBef>
                <a:spcPts val="0"/>
              </a:spcBef>
              <a:spcAft>
                <a:spcPts val="0"/>
              </a:spcAft>
            </a:pPr>
            <a:r>
              <a:rPr lang="en-GB" sz="2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- C++ Standard Template Library (STL)	</a:t>
            </a:r>
          </a:p>
          <a:p>
            <a:pPr lvl="1">
              <a:lnSpc>
                <a:spcPts val="3413"/>
              </a:lnSpc>
              <a:spcBef>
                <a:spcPts val="0"/>
              </a:spcBef>
              <a:spcAft>
                <a:spcPts val="0"/>
              </a:spcAft>
            </a:pPr>
            <a:r>
              <a:rPr lang="en-GB" sz="2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- C++ Boost (file system)</a:t>
            </a:r>
          </a:p>
          <a:p>
            <a:pPr lvl="1">
              <a:lnSpc>
                <a:spcPts val="3413"/>
              </a:lnSpc>
              <a:spcBef>
                <a:spcPts val="0"/>
              </a:spcBef>
              <a:spcAft>
                <a:spcPts val="0"/>
              </a:spcAft>
            </a:pPr>
            <a:r>
              <a:rPr lang="en-GB" sz="2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- Python </a:t>
            </a:r>
            <a:r>
              <a:rPr lang="en-GB" sz="28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numpy</a:t>
            </a:r>
            <a:r>
              <a:rPr lang="en-GB" sz="2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&amp; pandas (data processing)</a:t>
            </a:r>
          </a:p>
          <a:p>
            <a:pPr lvl="1">
              <a:lnSpc>
                <a:spcPts val="3413"/>
              </a:lnSpc>
              <a:spcBef>
                <a:spcPts val="0"/>
              </a:spcBef>
              <a:spcAft>
                <a:spcPts val="0"/>
              </a:spcAft>
            </a:pPr>
            <a:r>
              <a:rPr lang="en-GB" sz="2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- Python scikit-learn (clustering methods)</a:t>
            </a:r>
          </a:p>
          <a:p>
            <a:pPr lvl="1">
              <a:lnSpc>
                <a:spcPts val="3413"/>
              </a:lnSpc>
              <a:spcBef>
                <a:spcPts val="0"/>
              </a:spcBef>
              <a:spcAft>
                <a:spcPts val="0"/>
              </a:spcAft>
            </a:pPr>
            <a:r>
              <a:rPr lang="en-GB" sz="2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- Python Matplotlib (plotting)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2E29F74-0526-419C-AD1A-5A30267E07B3}"/>
              </a:ext>
            </a:extLst>
          </p:cNvPr>
          <p:cNvSpPr txBox="1"/>
          <p:nvPr/>
        </p:nvSpPr>
        <p:spPr>
          <a:xfrm>
            <a:off x="8789470" y="6469305"/>
            <a:ext cx="5421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tx1"/>
                </a:solidFill>
              </a:rPr>
              <a:t>6</a:t>
            </a:r>
            <a:endParaRPr lang="en-GB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00056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5">
            <a:extLst>
              <a:ext uri="{FF2B5EF4-FFF2-40B4-BE49-F238E27FC236}">
                <a16:creationId xmlns:a16="http://schemas.microsoft.com/office/drawing/2014/main" id="{0D4C40F2-8BA9-4570-9767-B9A13FD85246}"/>
              </a:ext>
            </a:extLst>
          </p:cNvPr>
          <p:cNvSpPr txBox="1">
            <a:spLocks noChangeArrowheads="1"/>
          </p:cNvSpPr>
          <p:nvPr/>
        </p:nvSpPr>
        <p:spPr>
          <a:xfrm>
            <a:off x="3131840" y="157708"/>
            <a:ext cx="6265479" cy="864096"/>
          </a:xfrm>
          <a:prstGeom prst="rect">
            <a:avLst/>
          </a:prstGeom>
        </p:spPr>
        <p:txBody>
          <a:bodyPr vert="horz" lIns="0" tIns="45720" rIns="0" bIns="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kern="1200">
                <a:solidFill>
                  <a:srgbClr val="0085CA"/>
                </a:solidFill>
                <a:latin typeface="Arial"/>
                <a:ea typeface="+mj-ea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GB" sz="3600" b="0" i="1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CODE DESCRIPTION &amp; RESULTS</a:t>
            </a:r>
          </a:p>
        </p:txBody>
      </p:sp>
      <p:pic>
        <p:nvPicPr>
          <p:cNvPr id="9" name="sate_new">
            <a:hlinkClick r:id="" action="ppaction://media"/>
            <a:extLst>
              <a:ext uri="{FF2B5EF4-FFF2-40B4-BE49-F238E27FC236}">
                <a16:creationId xmlns:a16="http://schemas.microsoft.com/office/drawing/2014/main" id="{85BBC4F0-75A6-4423-B938-4E9BAD3B463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92" y="1124744"/>
            <a:ext cx="9144000" cy="514350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EA47FF06-FB5D-4F3A-B41B-68212F4BA8C9}"/>
              </a:ext>
            </a:extLst>
          </p:cNvPr>
          <p:cNvSpPr txBox="1"/>
          <p:nvPr/>
        </p:nvSpPr>
        <p:spPr>
          <a:xfrm>
            <a:off x="8789470" y="6469305"/>
            <a:ext cx="5421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tx1"/>
                </a:solidFill>
              </a:rPr>
              <a:t>7</a:t>
            </a:r>
            <a:endParaRPr lang="en-GB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1982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9547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5">
            <a:extLst>
              <a:ext uri="{FF2B5EF4-FFF2-40B4-BE49-F238E27FC236}">
                <a16:creationId xmlns:a16="http://schemas.microsoft.com/office/drawing/2014/main" id="{0D4C40F2-8BA9-4570-9767-B9A13FD85246}"/>
              </a:ext>
            </a:extLst>
          </p:cNvPr>
          <p:cNvSpPr txBox="1">
            <a:spLocks noChangeArrowheads="1"/>
          </p:cNvSpPr>
          <p:nvPr/>
        </p:nvSpPr>
        <p:spPr>
          <a:xfrm>
            <a:off x="3131840" y="157708"/>
            <a:ext cx="6265479" cy="864096"/>
          </a:xfrm>
          <a:prstGeom prst="rect">
            <a:avLst/>
          </a:prstGeom>
        </p:spPr>
        <p:txBody>
          <a:bodyPr vert="horz" lIns="0" tIns="45720" rIns="0" bIns="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kern="1200">
                <a:solidFill>
                  <a:srgbClr val="0085CA"/>
                </a:solidFill>
                <a:latin typeface="Arial"/>
                <a:ea typeface="+mj-ea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GB" sz="3600" b="0" i="1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CODE DESCRIPTION &amp; RESULTS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B3777BD-47AA-4F8B-BD31-D5BA8077C74D}"/>
              </a:ext>
            </a:extLst>
          </p:cNvPr>
          <p:cNvSpPr txBox="1"/>
          <p:nvPr/>
        </p:nvSpPr>
        <p:spPr>
          <a:xfrm>
            <a:off x="3070880" y="3231439"/>
            <a:ext cx="3024336" cy="5141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ts val="3413"/>
              </a:lnSpc>
              <a:spcBef>
                <a:spcPts val="0"/>
              </a:spcBef>
              <a:spcAft>
                <a:spcPts val="0"/>
              </a:spcAft>
            </a:pPr>
            <a:r>
              <a:rPr lang="en-GB" sz="2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2" action="ppaction://hlinkfile"/>
              </a:rPr>
              <a:t>TEST RESULTS</a:t>
            </a:r>
            <a:endParaRPr lang="en-GB" sz="28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32ECFA6-B7D7-445F-94CF-12F0E8047FF5}"/>
              </a:ext>
            </a:extLst>
          </p:cNvPr>
          <p:cNvSpPr txBox="1"/>
          <p:nvPr/>
        </p:nvSpPr>
        <p:spPr>
          <a:xfrm>
            <a:off x="8789470" y="6469305"/>
            <a:ext cx="5421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tx1"/>
                </a:solidFill>
              </a:rPr>
              <a:t>8</a:t>
            </a:r>
            <a:endParaRPr lang="en-GB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2579813"/>
      </p:ext>
    </p:extLst>
  </p:cSld>
  <p:clrMapOvr>
    <a:masterClrMapping/>
  </p:clrMapOvr>
</p:sld>
</file>

<file path=ppt/theme/theme1.xml><?xml version="1.0" encoding="utf-8"?>
<a:theme xmlns:a="http://schemas.openxmlformats.org/drawingml/2006/main" name="Imperial College London Theme">
  <a:themeElements>
    <a:clrScheme name="Imperial College London Presentation">
      <a:dk1>
        <a:srgbClr val="000000"/>
      </a:dk1>
      <a:lt1>
        <a:sysClr val="window" lastClr="FFFFFF"/>
      </a:lt1>
      <a:dk2>
        <a:srgbClr val="003E74"/>
      </a:dk2>
      <a:lt2>
        <a:srgbClr val="9D9D9D"/>
      </a:lt2>
      <a:accent1>
        <a:srgbClr val="0085CA"/>
      </a:accent1>
      <a:accent2>
        <a:srgbClr val="006EAF"/>
      </a:accent2>
      <a:accent3>
        <a:srgbClr val="0CA1CD"/>
      </a:accent3>
      <a:accent4>
        <a:srgbClr val="008EAA"/>
      </a:accent4>
      <a:accent5>
        <a:srgbClr val="379F9F"/>
      </a:accent5>
      <a:accent6>
        <a:srgbClr val="0085CA"/>
      </a:accent6>
      <a:hlink>
        <a:srgbClr val="0085CA"/>
      </a:hlink>
      <a:folHlink>
        <a:srgbClr val="0085CA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78E7AC10327154891B0CCEE70BA7F43" ma:contentTypeVersion="22" ma:contentTypeDescription="Create a new document." ma:contentTypeScope="" ma:versionID="ea2603347e3ff9844796a896f3a78ca1">
  <xsd:schema xmlns:xsd="http://www.w3.org/2001/XMLSchema" xmlns:xs="http://www.w3.org/2001/XMLSchema" xmlns:p="http://schemas.microsoft.com/office/2006/metadata/properties" xmlns:ns2="20f49ee6-fc14-4000-b571-e81660e48dd6" xmlns:ns3="c3209b1c-a3e3-43ea-9ab9-a814ca28115c" targetNamespace="http://schemas.microsoft.com/office/2006/metadata/properties" ma:root="true" ma:fieldsID="9f51c5685828d3e542378f7ec295ab91" ns2:_="" ns3:_="">
    <xsd:import namespace="20f49ee6-fc14-4000-b571-e81660e48dd6"/>
    <xsd:import namespace="c3209b1c-a3e3-43ea-9ab9-a814ca28115c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DateTaken" minOccurs="0"/>
                <xsd:element ref="ns3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0f49ee6-fc14-4000-b571-e81660e48dd6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3209b1c-a3e3-43ea-9ab9-a814ca28115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MediaServiceAutoTags" ma:description="" ma:internalName="MediaServiceAutoTags" ma:readOnly="true">
      <xsd:simpleType>
        <xsd:restriction base="dms:Text"/>
      </xsd:simpleType>
    </xsd:element>
    <xsd:element name="MediaServiceDateTaken" ma:index="13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OCR" ma:index="14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4" ma:displayName="Content Type"/>
        <xsd:element ref="dc:title" minOccurs="0" maxOccurs="1" ma:index="3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4B93F94-6A82-4B12-A95B-C3C32603239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13CF9E2-535C-4A63-BABD-3A3EB8093E6F}">
  <ds:schemaRefs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schemas.microsoft.com/office/2006/documentManagement/types"/>
    <ds:schemaRef ds:uri="http://schemas.microsoft.com/office/2006/metadata/properties"/>
    <ds:schemaRef ds:uri="20f49ee6-fc14-4000-b571-e81660e48dd6"/>
    <ds:schemaRef ds:uri="c3209b1c-a3e3-43ea-9ab9-a814ca28115c"/>
    <ds:schemaRef ds:uri="http://www.w3.org/XML/1998/namespace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F4F301D3-D4D1-4F30-90AD-B5EB1A33597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0f49ee6-fc14-4000-b571-e81660e48dd6"/>
    <ds:schemaRef ds:uri="c3209b1c-a3e3-43ea-9ab9-a814ca28115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2015</TotalTime>
  <Words>813</Words>
  <Application>Microsoft Office PowerPoint</Application>
  <PresentationFormat>全屏显示(4:3)</PresentationFormat>
  <Paragraphs>188</Paragraphs>
  <Slides>20</Slides>
  <Notes>8</Notes>
  <HiddenSlides>0</HiddenSlides>
  <MMClips>1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7" baseType="lpstr">
      <vt:lpstr>Arial</vt:lpstr>
      <vt:lpstr>Calibri</vt:lpstr>
      <vt:lpstr>Calibri Light</vt:lpstr>
      <vt:lpstr>Impact</vt:lpstr>
      <vt:lpstr>Times New Roman</vt:lpstr>
      <vt:lpstr>Verdana</vt:lpstr>
      <vt:lpstr>Imperial College London Theme</vt:lpstr>
      <vt:lpstr>Optimal Drones Recharging Scheduling Project </vt:lpstr>
      <vt:lpstr>INTRODUCTION</vt:lpstr>
      <vt:lpstr>INTRODUCTION</vt:lpstr>
      <vt:lpstr>INTRODUCTION</vt:lpstr>
      <vt:lpstr>OPTIMIZATION ALGORITHMS</vt:lpstr>
      <vt:lpstr>SYSTEM WORK FLOW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SENSORS &amp; PDV SELECTION</vt:lpstr>
      <vt:lpstr>ENVIRONMENT SIMULATION</vt:lpstr>
      <vt:lpstr>GPS &amp; UWB APPROACHING</vt:lpstr>
      <vt:lpstr>TWO STAGE ENERGY DISTRIBUTION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Optimal Drone Recharging Scheduling</dc:title>
  <dc:creator>Qian, Qiuchen</dc:creator>
  <cp:lastModifiedBy>Qian, Qiuchen</cp:lastModifiedBy>
  <cp:revision>81</cp:revision>
  <dcterms:created xsi:type="dcterms:W3CDTF">2020-09-06T08:39:05Z</dcterms:created>
  <dcterms:modified xsi:type="dcterms:W3CDTF">2020-09-09T11:12:47Z</dcterms:modified>
</cp:coreProperties>
</file>